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4"/>
    <p:sldMasterId id="2147483648" r:id="rId5"/>
    <p:sldMasterId id="2147483713" r:id="rId6"/>
    <p:sldMasterId id="2147483717" r:id="rId7"/>
    <p:sldMasterId id="2147483693" r:id="rId8"/>
    <p:sldMasterId id="2147483722" r:id="rId9"/>
    <p:sldMasterId id="2147483726" r:id="rId10"/>
  </p:sldMasterIdLst>
  <p:notesMasterIdLst>
    <p:notesMasterId r:id="rId29"/>
  </p:notesMasterIdLst>
  <p:handoutMasterIdLst>
    <p:handoutMasterId r:id="rId30"/>
  </p:handoutMasterIdLst>
  <p:sldIdLst>
    <p:sldId id="302" r:id="rId11"/>
    <p:sldId id="295" r:id="rId12"/>
    <p:sldId id="305" r:id="rId13"/>
    <p:sldId id="297" r:id="rId14"/>
    <p:sldId id="304" r:id="rId15"/>
    <p:sldId id="309" r:id="rId16"/>
    <p:sldId id="310" r:id="rId17"/>
    <p:sldId id="311" r:id="rId18"/>
    <p:sldId id="308" r:id="rId19"/>
    <p:sldId id="306" r:id="rId20"/>
    <p:sldId id="312" r:id="rId21"/>
    <p:sldId id="313" r:id="rId22"/>
    <p:sldId id="314" r:id="rId23"/>
    <p:sldId id="315" r:id="rId24"/>
    <p:sldId id="318" r:id="rId25"/>
    <p:sldId id="316" r:id="rId26"/>
    <p:sldId id="317" r:id="rId27"/>
    <p:sldId id="301" r:id="rId28"/>
  </p:sldIdLst>
  <p:sldSz cx="12192000" cy="6858000"/>
  <p:notesSz cx="7010400" cy="92964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la Elliott" initials="LE" lastIdx="1" clrIdx="0">
    <p:extLst>
      <p:ext uri="{19B8F6BF-5375-455C-9EA6-DF929625EA0E}">
        <p15:presenceInfo xmlns:p15="http://schemas.microsoft.com/office/powerpoint/2012/main" userId="S-1-12-1-4116792225-1107603692-3319714951-10744323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425"/>
    <a:srgbClr val="3D4446"/>
    <a:srgbClr val="FF6600"/>
    <a:srgbClr val="63CFC9"/>
    <a:srgbClr val="777779"/>
    <a:srgbClr val="EE8029"/>
    <a:srgbClr val="71787E"/>
    <a:srgbClr val="7878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57938" autoAdjust="0"/>
  </p:normalViewPr>
  <p:slideViewPr>
    <p:cSldViewPr snapToGrid="0">
      <p:cViewPr varScale="1">
        <p:scale>
          <a:sx n="60" d="100"/>
          <a:sy n="60" d="100"/>
        </p:scale>
        <p:origin x="1824" y="5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5" d="100"/>
          <a:sy n="95" d="100"/>
        </p:scale>
        <p:origin x="311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F23DAA0-CC44-2E4E-8336-17BE1CDECC66}" type="datetimeFigureOut">
              <a:rPr lang="en-US" smtClean="0"/>
              <a:t>4/27/2026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42C131E-5D50-2A41-BF1A-2475F4A1B833}" type="slidenum">
              <a:rPr lang="en-US" smtClean="0"/>
              <a:t>‹#›</a:t>
            </a:fld>
            <a:endParaRPr lang="en-US" dirty="0"/>
          </a:p>
        </p:txBody>
      </p:sp>
    </p:spTree>
    <p:extLst>
      <p:ext uri="{BB962C8B-B14F-4D97-AF65-F5344CB8AC3E}">
        <p14:creationId xmlns:p14="http://schemas.microsoft.com/office/powerpoint/2010/main" val="35467814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4C23443-4790-4E44-824A-D13465A9C0B7}" type="datetimeFigureOut">
              <a:rPr lang="en-US" smtClean="0"/>
              <a:t>4/27/2026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8F3331B-7CC0-8F43-B86C-988BD99F8D33}" type="slidenum">
              <a:rPr lang="en-US" smtClean="0"/>
              <a:t>‹#›</a:t>
            </a:fld>
            <a:endParaRPr lang="en-US" dirty="0"/>
          </a:p>
        </p:txBody>
      </p:sp>
    </p:spTree>
    <p:extLst>
      <p:ext uri="{BB962C8B-B14F-4D97-AF65-F5344CB8AC3E}">
        <p14:creationId xmlns:p14="http://schemas.microsoft.com/office/powerpoint/2010/main" val="12284507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F3331B-7CC0-8F43-B86C-988BD99F8D33}" type="slidenum">
              <a:rPr lang="en-US" smtClean="0"/>
              <a:t>1</a:t>
            </a:fld>
            <a:endParaRPr lang="en-US" dirty="0"/>
          </a:p>
        </p:txBody>
      </p:sp>
    </p:spTree>
    <p:extLst>
      <p:ext uri="{BB962C8B-B14F-4D97-AF65-F5344CB8AC3E}">
        <p14:creationId xmlns:p14="http://schemas.microsoft.com/office/powerpoint/2010/main" val="3683032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How big is your team: more than 20, 10 or fewer, 5 or fewer, team of one</a:t>
            </a:r>
          </a:p>
          <a:p>
            <a:pPr marL="171450" indent="-171450">
              <a:buFont typeface="Arial" panose="020B0604020202020204" pitchFamily="34" charset="0"/>
              <a:buChar char="•"/>
            </a:pPr>
            <a:r>
              <a:rPr lang="en-US" dirty="0"/>
              <a:t>I am a comms department of one. I do branding, manage the website, create all graphic design and marketing collateral, am a point-of-contact for the press and media, on-staff writer, monitor/moderate our community page, hosted and produced our podcast, write and send out the newsletter, create one-pagers for advocacy, manage our social media…</a:t>
            </a:r>
          </a:p>
          <a:p>
            <a:pPr marL="171450" indent="-171450">
              <a:buFont typeface="Arial" panose="020B0604020202020204" pitchFamily="34" charset="0"/>
              <a:buChar char="•"/>
            </a:pPr>
            <a:r>
              <a:rPr lang="en-US" dirty="0"/>
              <a:t>We wear many hats, we are kind of expected to do everything. So at the dawn of the era of AI and LLMs, it can be tempting to cut out the “busy work” and reduce the time it takes to get things done. </a:t>
            </a:r>
          </a:p>
          <a:p>
            <a:pPr marL="171450" indent="-171450">
              <a:buFont typeface="Arial" panose="020B0604020202020204" pitchFamily="34" charset="0"/>
              <a:buChar char="•"/>
            </a:pPr>
            <a:r>
              <a:rPr lang="en-US" dirty="0"/>
              <a:t>If you’re using AI just to save your sanity in a tough moment, you’re not going to get judgement from me. But if we’re talking about best practices…</a:t>
            </a:r>
          </a:p>
          <a:p>
            <a:pPr marL="171450" indent="-171450">
              <a:buFont typeface="Arial" panose="020B0604020202020204" pitchFamily="34" charset="0"/>
              <a:buChar char="•"/>
            </a:pPr>
            <a:r>
              <a:rPr lang="en-US" dirty="0"/>
              <a:t>When we run on thin margins, we need to be cost-effective. Can you hire a dedicated person to do </a:t>
            </a:r>
            <a:r>
              <a:rPr lang="en-US" dirty="0" err="1"/>
              <a:t>xyz</a:t>
            </a:r>
            <a:r>
              <a:rPr lang="en-US" dirty="0"/>
              <a:t>? Going to talk specifically about member campaigns today as a sort of case-study for the cost-benefit analysis of using AI.</a:t>
            </a:r>
          </a:p>
          <a:p>
            <a:endParaRPr lang="en-US" dirty="0"/>
          </a:p>
        </p:txBody>
      </p:sp>
      <p:sp>
        <p:nvSpPr>
          <p:cNvPr id="4" name="Slide Number Placeholder 3"/>
          <p:cNvSpPr>
            <a:spLocks noGrp="1"/>
          </p:cNvSpPr>
          <p:nvPr>
            <p:ph type="sldNum" sz="quarter" idx="5"/>
          </p:nvPr>
        </p:nvSpPr>
        <p:spPr/>
        <p:txBody>
          <a:bodyPr/>
          <a:lstStyle/>
          <a:p>
            <a:fld id="{88F3331B-7CC0-8F43-B86C-988BD99F8D33}" type="slidenum">
              <a:rPr lang="en-US" smtClean="0"/>
              <a:t>3</a:t>
            </a:fld>
            <a:endParaRPr lang="en-US" dirty="0"/>
          </a:p>
        </p:txBody>
      </p:sp>
    </p:spTree>
    <p:extLst>
      <p:ext uri="{BB962C8B-B14F-4D97-AF65-F5344CB8AC3E}">
        <p14:creationId xmlns:p14="http://schemas.microsoft.com/office/powerpoint/2010/main" val="1473014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LLMs mimic: this is where hallucination can come from. It has no internal mechanism to fact-check itself, since it’s not drawing on an actual bank of knowledge the way human brains can. It’s putting words into a sequence based on patterns it analyzes from the information in its repository. </a:t>
            </a:r>
          </a:p>
          <a:p>
            <a:pPr marL="171450" indent="-171450">
              <a:buFont typeface="Arial" panose="020B0604020202020204" pitchFamily="34" charset="0"/>
              <a:buChar char="•"/>
            </a:pPr>
            <a:r>
              <a:rPr lang="en-US" dirty="0"/>
              <a:t>Computers are not magic: a friend of mine said this to me once over 15 years ago. I didn’t really get it at that time. But the expansion of LLMs has made that statement quite clear to me. Computers can’t think for themselves. They can only do what we ask them to do, what we instruct them to do. Computers can do incredible things, but they are limited by human limits in the sense that they can’t do anything we haven’t built out the infrastructure for, that we haven’t given instructions for, or that we haven’t already defined for them. </a:t>
            </a:r>
          </a:p>
        </p:txBody>
      </p:sp>
      <p:sp>
        <p:nvSpPr>
          <p:cNvPr id="4" name="Slide Number Placeholder 3"/>
          <p:cNvSpPr>
            <a:spLocks noGrp="1"/>
          </p:cNvSpPr>
          <p:nvPr>
            <p:ph type="sldNum" sz="quarter" idx="5"/>
          </p:nvPr>
        </p:nvSpPr>
        <p:spPr/>
        <p:txBody>
          <a:bodyPr/>
          <a:lstStyle/>
          <a:p>
            <a:fld id="{88F3331B-7CC0-8F43-B86C-988BD99F8D33}" type="slidenum">
              <a:rPr lang="en-US" smtClean="0"/>
              <a:t>4</a:t>
            </a:fld>
            <a:endParaRPr lang="en-US" dirty="0"/>
          </a:p>
        </p:txBody>
      </p:sp>
    </p:spTree>
    <p:extLst>
      <p:ext uri="{BB962C8B-B14F-4D97-AF65-F5344CB8AC3E}">
        <p14:creationId xmlns:p14="http://schemas.microsoft.com/office/powerpoint/2010/main" val="2193741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F3331B-7CC0-8F43-B86C-988BD99F8D33}" type="slidenum">
              <a:rPr lang="en-US" smtClean="0"/>
              <a:t>5</a:t>
            </a:fld>
            <a:endParaRPr lang="en-US" dirty="0"/>
          </a:p>
        </p:txBody>
      </p:sp>
    </p:spTree>
    <p:extLst>
      <p:ext uri="{BB962C8B-B14F-4D97-AF65-F5344CB8AC3E}">
        <p14:creationId xmlns:p14="http://schemas.microsoft.com/office/powerpoint/2010/main" val="1687339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Brand style guide: font, colors, graphic specs. Brand voice, assumed education level (e.g. plain language vs not), level of professionality</a:t>
            </a:r>
          </a:p>
          <a:p>
            <a:r>
              <a:rPr lang="en-US" dirty="0"/>
              <a:t>Industry terms: people served vs. clients, person-first language (people with disabilities)</a:t>
            </a:r>
          </a:p>
          <a:p>
            <a:r>
              <a:rPr lang="en-US" dirty="0"/>
              <a:t>Appropriate use of diversity/DEI: We serve people with disabilities and do what we can to put their needs first and foremost, because we believe that’s what’s best for PWD is what’s best for providers. We also know that a large proportion of direct care staff in Minnesota are people of color, and women make up the vast majority of the disability services workforce. So when we talk about direct care workers in Minnesota, for example, we sort of know what demographics we’re talking about, and we try to be mindful of that.</a:t>
            </a:r>
          </a:p>
          <a:p>
            <a:r>
              <a:rPr lang="en-US" dirty="0"/>
              <a:t>Distinguishing brand: E.g. in Minnesota: 245D waiver vs. 144G</a:t>
            </a:r>
            <a:r>
              <a:rPr lang="en-US"/>
              <a:t>, PWD vs assisted living, etc.</a:t>
            </a:r>
            <a:endParaRPr lang="en-US" dirty="0"/>
          </a:p>
          <a:p>
            <a:r>
              <a:rPr lang="en-US" dirty="0"/>
              <a:t>Authenticity: Not to speak badly about corporate comms and advertising, but you can kind of tell when you’re being marketed to. You can tell when it’s a massive conference room full of people crafting something vs. someone who truly understands you and what you need out of a particular product. (Why people respond so well to influencer marketing. You’re much more likely to believe a girl in her bedroom that a particular curling iron will change your life than some marketer in a suit.)</a:t>
            </a:r>
          </a:p>
        </p:txBody>
      </p:sp>
      <p:sp>
        <p:nvSpPr>
          <p:cNvPr id="4" name="Slide Number Placeholder 3"/>
          <p:cNvSpPr>
            <a:spLocks noGrp="1"/>
          </p:cNvSpPr>
          <p:nvPr>
            <p:ph type="sldNum" sz="quarter" idx="5"/>
          </p:nvPr>
        </p:nvSpPr>
        <p:spPr/>
        <p:txBody>
          <a:bodyPr/>
          <a:lstStyle/>
          <a:p>
            <a:fld id="{88F3331B-7CC0-8F43-B86C-988BD99F8D33}" type="slidenum">
              <a:rPr lang="en-US" smtClean="0"/>
              <a:t>6</a:t>
            </a:fld>
            <a:endParaRPr lang="en-US" dirty="0"/>
          </a:p>
        </p:txBody>
      </p:sp>
    </p:spTree>
    <p:extLst>
      <p:ext uri="{BB962C8B-B14F-4D97-AF65-F5344CB8AC3E}">
        <p14:creationId xmlns:p14="http://schemas.microsoft.com/office/powerpoint/2010/main" val="4633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means: LLMs can’t do nuanced variation. They default to similar cadences, which are super obvious to those of us who notice such things. The “the apple pie is not just a dessert—it’s a symbol of American ingenuity.” So to get AI to not sound like AI…you’re going to have to feed it so much information to sound like something you could write. And maybe you don’t even have that. God knows you’ve been through six comms managers in the last ten years. So the amount of time to do anything of quality…there’s already a huge overhead. And like if you’re posting just to post, or sending an email just to send an email, is that the authentic communication that you’re looking for? </a:t>
            </a:r>
          </a:p>
        </p:txBody>
      </p:sp>
      <p:sp>
        <p:nvSpPr>
          <p:cNvPr id="4" name="Slide Number Placeholder 3"/>
          <p:cNvSpPr>
            <a:spLocks noGrp="1"/>
          </p:cNvSpPr>
          <p:nvPr>
            <p:ph type="sldNum" sz="quarter" idx="5"/>
          </p:nvPr>
        </p:nvSpPr>
        <p:spPr/>
        <p:txBody>
          <a:bodyPr/>
          <a:lstStyle/>
          <a:p>
            <a:fld id="{88F3331B-7CC0-8F43-B86C-988BD99F8D33}" type="slidenum">
              <a:rPr lang="en-US" smtClean="0"/>
              <a:t>7</a:t>
            </a:fld>
            <a:endParaRPr lang="en-US" dirty="0"/>
          </a:p>
        </p:txBody>
      </p:sp>
    </p:spTree>
    <p:extLst>
      <p:ext uri="{BB962C8B-B14F-4D97-AF65-F5344CB8AC3E}">
        <p14:creationId xmlns:p14="http://schemas.microsoft.com/office/powerpoint/2010/main" val="1174772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Taste: One area I will occasionally use AI for is drafting out of writer’s block. Sometimes it’s easier for me to take what I get and revise it heavily than sit there drowning in a blank page. </a:t>
            </a:r>
          </a:p>
          <a:p>
            <a:r>
              <a:rPr lang="en-US" dirty="0"/>
              <a:t>Meta-thinking: ask not only “did Chat fulfill my request” but “is this even a good idea” People sort of mistakenly think that because the LLM isn’t a person it’s somehow more objective than people. It isn’t. In some ways it’s doubly subjective…it’s subjective in the sense that it’s built on the assumptions of its programmers and the repository of resources it’s trained on, </a:t>
            </a:r>
            <a:r>
              <a:rPr lang="en-US" i="1" dirty="0"/>
              <a:t>and </a:t>
            </a:r>
            <a:r>
              <a:rPr lang="en-US" i="0" dirty="0"/>
              <a:t>it’s subjective because it’s going to take you at face-value and do whatever you ask uncritically. </a:t>
            </a:r>
          </a:p>
          <a:p>
            <a:r>
              <a:rPr lang="en-US" i="0" dirty="0"/>
              <a:t>(Taste is the secret third thing)</a:t>
            </a:r>
          </a:p>
          <a:p>
            <a:endParaRPr lang="en-US" i="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8F3331B-7CC0-8F43-B86C-988BD99F8D33}" type="slidenum">
              <a:rPr lang="en-US" smtClean="0"/>
              <a:t>8</a:t>
            </a:fld>
            <a:endParaRPr lang="en-US" dirty="0"/>
          </a:p>
        </p:txBody>
      </p:sp>
    </p:spTree>
    <p:extLst>
      <p:ext uri="{BB962C8B-B14F-4D97-AF65-F5344CB8AC3E}">
        <p14:creationId xmlns:p14="http://schemas.microsoft.com/office/powerpoint/2010/main" val="3786598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our member renewals: all our members renew at once. Our members are all businesses: either organizational members, aka providers. Or associate members, aka vendors, orgs that provide services to providers. (We’ve got a couple insurance companies, pharmacies, tech/SaaS for providers, that sort of thing). So everyone renews at the end of the calendar year. This campaign only went out to organizational members (e.g. providers) and was sent only to the primary contacts at those organizations. We do not have this set up as an ongoing HL campaign at this point; last year was my first year at ARRM and while I’m considering it, I did like the ability to tweak as I went and comment on events as they occurred, because we had a lot going on in Minnesota last fall.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We tend to fall between a 90-98% retention rate year-to-year. We had 93% of our members renew last year. In case it’s relevant: open rates in Informz were between 40% and 66%. Clicks were between 29% and 74%. </a:t>
            </a:r>
          </a:p>
          <a:p>
            <a:endParaRPr lang="en-US" dirty="0"/>
          </a:p>
        </p:txBody>
      </p:sp>
      <p:sp>
        <p:nvSpPr>
          <p:cNvPr id="4" name="Slide Number Placeholder 3"/>
          <p:cNvSpPr>
            <a:spLocks noGrp="1"/>
          </p:cNvSpPr>
          <p:nvPr>
            <p:ph type="sldNum" sz="quarter" idx="5"/>
          </p:nvPr>
        </p:nvSpPr>
        <p:spPr/>
        <p:txBody>
          <a:bodyPr/>
          <a:lstStyle/>
          <a:p>
            <a:fld id="{88F3331B-7CC0-8F43-B86C-988BD99F8D33}" type="slidenum">
              <a:rPr lang="en-US" smtClean="0"/>
              <a:t>9</a:t>
            </a:fld>
            <a:endParaRPr lang="en-US" dirty="0"/>
          </a:p>
        </p:txBody>
      </p:sp>
    </p:spTree>
    <p:extLst>
      <p:ext uri="{BB962C8B-B14F-4D97-AF65-F5344CB8AC3E}">
        <p14:creationId xmlns:p14="http://schemas.microsoft.com/office/powerpoint/2010/main" val="4168860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Chat—free version. I gave Chat our mission statement and asked it to write a series of emails. No other info about ARRM. </a:t>
            </a:r>
          </a:p>
        </p:txBody>
      </p:sp>
      <p:sp>
        <p:nvSpPr>
          <p:cNvPr id="4" name="Slide Number Placeholder 3"/>
          <p:cNvSpPr>
            <a:spLocks noGrp="1"/>
          </p:cNvSpPr>
          <p:nvPr>
            <p:ph type="sldNum" sz="quarter" idx="5"/>
          </p:nvPr>
        </p:nvSpPr>
        <p:spPr/>
        <p:txBody>
          <a:bodyPr/>
          <a:lstStyle/>
          <a:p>
            <a:fld id="{88F3331B-7CC0-8F43-B86C-988BD99F8D33}" type="slidenum">
              <a:rPr lang="en-US" smtClean="0"/>
              <a:t>10</a:t>
            </a:fld>
            <a:endParaRPr lang="en-US" dirty="0"/>
          </a:p>
        </p:txBody>
      </p:sp>
    </p:spTree>
    <p:extLst>
      <p:ext uri="{BB962C8B-B14F-4D97-AF65-F5344CB8AC3E}">
        <p14:creationId xmlns:p14="http://schemas.microsoft.com/office/powerpoint/2010/main" val="3538377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46% open, 26% click-through.</a:t>
            </a:r>
          </a:p>
        </p:txBody>
      </p:sp>
      <p:sp>
        <p:nvSpPr>
          <p:cNvPr id="4" name="Slide Number Placeholder 3"/>
          <p:cNvSpPr>
            <a:spLocks noGrp="1"/>
          </p:cNvSpPr>
          <p:nvPr>
            <p:ph type="sldNum" sz="quarter" idx="5"/>
          </p:nvPr>
        </p:nvSpPr>
        <p:spPr/>
        <p:txBody>
          <a:bodyPr/>
          <a:lstStyle/>
          <a:p>
            <a:fld id="{88F3331B-7CC0-8F43-B86C-988BD99F8D33}" type="slidenum">
              <a:rPr lang="en-US" smtClean="0"/>
              <a:t>11</a:t>
            </a:fld>
            <a:endParaRPr lang="en-US" dirty="0"/>
          </a:p>
        </p:txBody>
      </p:sp>
    </p:spTree>
    <p:extLst>
      <p:ext uri="{BB962C8B-B14F-4D97-AF65-F5344CB8AC3E}">
        <p14:creationId xmlns:p14="http://schemas.microsoft.com/office/powerpoint/2010/main" val="1779292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Brevity: not my strength</a:t>
            </a:r>
          </a:p>
          <a:p>
            <a:r>
              <a:rPr lang="en-US" dirty="0"/>
              <a:t>Brand voice: We don’t really talk about ourselves this way—I didn’t tell Chat that, so it wouldn’t know. </a:t>
            </a:r>
          </a:p>
          <a:p>
            <a:r>
              <a:rPr lang="en-US" dirty="0"/>
              <a:t>Chat also doesn’t know that we had a conference the week before and what we heard at that conference. I could have put together a prompt asking it to do all those things and consider all of this, or started with that version and edited from there. But that likely would have taken more time than simply doing it myself. I’ve heard AI described as an over-eager intern. You kind of have to hold its hand to get it to do what you need it to do. And if I had an intern who I was trying to help become a comms leader one day, I would feel very differently about taking that time. I don’t feel that obligation to an LLM. </a:t>
            </a:r>
          </a:p>
          <a:p>
            <a:r>
              <a:rPr lang="en-US" dirty="0"/>
              <a:t>I could also see the counterargument that…well, you can’t really compare Chat to your writing because you didn’t tell it </a:t>
            </a:r>
            <a:r>
              <a:rPr lang="en-US" dirty="0" err="1"/>
              <a:t>xyz</a:t>
            </a:r>
            <a:r>
              <a:rPr lang="en-US" dirty="0"/>
              <a:t>. But I think having that expertise in the room is important—Chat isn’t going to prompt you to provide it with more information, or say “if you give me </a:t>
            </a:r>
            <a:r>
              <a:rPr lang="en-US" dirty="0" err="1"/>
              <a:t>xyz</a:t>
            </a:r>
            <a:r>
              <a:rPr lang="en-US" dirty="0"/>
              <a:t> I can craft </a:t>
            </a:r>
            <a:r>
              <a:rPr lang="en-US" dirty="0" err="1"/>
              <a:t>abc</a:t>
            </a:r>
            <a:r>
              <a:rPr lang="en-US" dirty="0"/>
              <a:t>.” It doesn’t innovate or bring out new ideas. It just regurgitates based on probability. </a:t>
            </a:r>
          </a:p>
          <a:p>
            <a:endParaRPr lang="en-US" dirty="0"/>
          </a:p>
          <a:p>
            <a:r>
              <a:rPr lang="en-US" dirty="0"/>
              <a:t>We can outsource connection, or we can strengthen it. </a:t>
            </a:r>
          </a:p>
          <a:p>
            <a:endParaRPr lang="en-US" dirty="0"/>
          </a:p>
        </p:txBody>
      </p:sp>
      <p:sp>
        <p:nvSpPr>
          <p:cNvPr id="4" name="Slide Number Placeholder 3"/>
          <p:cNvSpPr>
            <a:spLocks noGrp="1"/>
          </p:cNvSpPr>
          <p:nvPr>
            <p:ph type="sldNum" sz="quarter" idx="5"/>
          </p:nvPr>
        </p:nvSpPr>
        <p:spPr/>
        <p:txBody>
          <a:bodyPr/>
          <a:lstStyle/>
          <a:p>
            <a:fld id="{88F3331B-7CC0-8F43-B86C-988BD99F8D33}" type="slidenum">
              <a:rPr lang="en-US" smtClean="0"/>
              <a:t>12</a:t>
            </a:fld>
            <a:endParaRPr lang="en-US" dirty="0"/>
          </a:p>
        </p:txBody>
      </p:sp>
    </p:spTree>
    <p:extLst>
      <p:ext uri="{BB962C8B-B14F-4D97-AF65-F5344CB8AC3E}">
        <p14:creationId xmlns:p14="http://schemas.microsoft.com/office/powerpoint/2010/main" val="4275589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Write me a series of six emails encouraging our members to renew their membership. Base it around a statement made by a member: "Weeks like this are why we have ARRM." This statement was made in the wake of accusations of widespread fraud in disability services in Minnesota. Write it in our brand voice.</a:t>
            </a:r>
          </a:p>
        </p:txBody>
      </p:sp>
      <p:sp>
        <p:nvSpPr>
          <p:cNvPr id="4" name="Slide Number Placeholder 3"/>
          <p:cNvSpPr>
            <a:spLocks noGrp="1"/>
          </p:cNvSpPr>
          <p:nvPr>
            <p:ph type="sldNum" sz="quarter" idx="5"/>
          </p:nvPr>
        </p:nvSpPr>
        <p:spPr/>
        <p:txBody>
          <a:bodyPr/>
          <a:lstStyle/>
          <a:p>
            <a:fld id="{88F3331B-7CC0-8F43-B86C-988BD99F8D33}" type="slidenum">
              <a:rPr lang="en-US" smtClean="0"/>
              <a:t>13</a:t>
            </a:fld>
            <a:endParaRPr lang="en-US" dirty="0"/>
          </a:p>
        </p:txBody>
      </p:sp>
    </p:spTree>
    <p:extLst>
      <p:ext uri="{BB962C8B-B14F-4D97-AF65-F5344CB8AC3E}">
        <p14:creationId xmlns:p14="http://schemas.microsoft.com/office/powerpoint/2010/main" val="2261461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thing that’s included here is connecting that it’s possibly the most challenging thing providers in MN have ever encountered </a:t>
            </a:r>
            <a:r>
              <a:rPr lang="en-US" i="1" dirty="0"/>
              <a:t>and </a:t>
            </a:r>
            <a:r>
              <a:rPr lang="en-US" i="0" dirty="0"/>
              <a:t>we’re asking them for money. Holding those two truths—like we need your participation to fight for our industry. </a:t>
            </a:r>
            <a:endParaRPr lang="en-US" dirty="0"/>
          </a:p>
          <a:p>
            <a:endParaRPr lang="en-US" dirty="0"/>
          </a:p>
          <a:p>
            <a:r>
              <a:rPr lang="en-US" dirty="0"/>
              <a:t>A big point in both of these: looking specifically at </a:t>
            </a:r>
            <a:r>
              <a:rPr lang="en-US" i="1" dirty="0"/>
              <a:t>what are we doing for members</a:t>
            </a:r>
            <a:r>
              <a:rPr lang="en-US" i="0" dirty="0"/>
              <a:t>? Connecting the dots for them about what we do for them. Members don’t always know what their association does. Like you have those people who are going to be members of their professional association regardless, but other people need to be reminded. Their bottom lines are also shrinking, and they need to understand the value that you deliver. And you don’t do that in one email. You do that consistently over the course of the year, and then use the renewal campaigns to remind them why.</a:t>
            </a:r>
          </a:p>
          <a:p>
            <a:endParaRPr lang="en-US" i="0" dirty="0"/>
          </a:p>
          <a:p>
            <a:r>
              <a:rPr lang="en-US" dirty="0"/>
              <a:t>Open 60%, click 47%</a:t>
            </a:r>
          </a:p>
        </p:txBody>
      </p:sp>
      <p:sp>
        <p:nvSpPr>
          <p:cNvPr id="4" name="Slide Number Placeholder 3"/>
          <p:cNvSpPr>
            <a:spLocks noGrp="1"/>
          </p:cNvSpPr>
          <p:nvPr>
            <p:ph type="sldNum" sz="quarter" idx="5"/>
          </p:nvPr>
        </p:nvSpPr>
        <p:spPr/>
        <p:txBody>
          <a:bodyPr/>
          <a:lstStyle/>
          <a:p>
            <a:fld id="{88F3331B-7CC0-8F43-B86C-988BD99F8D33}" type="slidenum">
              <a:rPr lang="en-US" smtClean="0"/>
              <a:t>14</a:t>
            </a:fld>
            <a:endParaRPr lang="en-US" dirty="0"/>
          </a:p>
        </p:txBody>
      </p:sp>
    </p:spTree>
    <p:extLst>
      <p:ext uri="{BB962C8B-B14F-4D97-AF65-F5344CB8AC3E}">
        <p14:creationId xmlns:p14="http://schemas.microsoft.com/office/powerpoint/2010/main" val="3244976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F3331B-7CC0-8F43-B86C-988BD99F8D33}" type="slidenum">
              <a:rPr lang="en-US" smtClean="0"/>
              <a:t>15</a:t>
            </a:fld>
            <a:endParaRPr lang="en-US" dirty="0"/>
          </a:p>
        </p:txBody>
      </p:sp>
    </p:spTree>
    <p:extLst>
      <p:ext uri="{BB962C8B-B14F-4D97-AF65-F5344CB8AC3E}">
        <p14:creationId xmlns:p14="http://schemas.microsoft.com/office/powerpoint/2010/main" val="1550717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kind of think of…quick, good, and cheap, pick two. If you want quick and cheap, but maybe not good, Chat GPT will get you content to dump into a newsletter template. Done. But if you want good to be anywhere in that equation—and if good for you means authentic, with a human touch, you either need to heavily edit what Chat GPT gets you, or just write it yourself. Now what that means for you and your organization is ultimately up to you. But I’m begging you to please keep your critical thinking at the forefront, because Chat GPT is never going to say, “no, it’s going to sound bad if I write that for you.” It’s not going to ask follow-up questions to see what you mean, or how you think, or what the brand standards are. It’s just going to spit it out. So—and this is for the CEOs and execs in the room who are staring at their budget and wondering where to invest—please invest in your comms teams. One thing that ARRM has been great at is being supportive when I say, “Nope, that’s not my area of expertise and I really think we need to contract it out.” I can do a lot by way of comms, but I am not a photographer. So we bring in a professional event photographer to document our events and I can be doing our socials, be available for other things as-needed, etc., and we get incredible photos that were not taken on an iPhone that I can then use in our collateral for the next year. Know the limits of your team—Chat GPT is not a replacement for someone who knows a craft. It’s a quick and dirty fix that can help in a pinch, but when it comes to writing and graphics, it’s just not </a:t>
            </a:r>
            <a:r>
              <a:rPr lang="en-US" dirty="0" err="1"/>
              <a:t>gonna</a:t>
            </a:r>
            <a:r>
              <a:rPr lang="en-US" dirty="0"/>
              <a:t> measure up. </a:t>
            </a:r>
          </a:p>
        </p:txBody>
      </p:sp>
      <p:sp>
        <p:nvSpPr>
          <p:cNvPr id="4" name="Slide Number Placeholder 3"/>
          <p:cNvSpPr>
            <a:spLocks noGrp="1"/>
          </p:cNvSpPr>
          <p:nvPr>
            <p:ph type="sldNum" sz="quarter" idx="5"/>
          </p:nvPr>
        </p:nvSpPr>
        <p:spPr/>
        <p:txBody>
          <a:bodyPr/>
          <a:lstStyle/>
          <a:p>
            <a:fld id="{88F3331B-7CC0-8F43-B86C-988BD99F8D33}" type="slidenum">
              <a:rPr lang="en-US" smtClean="0"/>
              <a:t>16</a:t>
            </a:fld>
            <a:endParaRPr lang="en-US" dirty="0"/>
          </a:p>
        </p:txBody>
      </p:sp>
    </p:spTree>
    <p:extLst>
      <p:ext uri="{BB962C8B-B14F-4D97-AF65-F5344CB8AC3E}">
        <p14:creationId xmlns:p14="http://schemas.microsoft.com/office/powerpoint/2010/main" val="32168299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1D1DA-53FA-B7CA-8F37-08E80D7A2ADB}"/>
              </a:ext>
            </a:extLst>
          </p:cNvPr>
          <p:cNvSpPr>
            <a:spLocks noGrp="1"/>
          </p:cNvSpPr>
          <p:nvPr>
            <p:ph type="ctrTitle"/>
          </p:nvPr>
        </p:nvSpPr>
        <p:spPr>
          <a:xfrm>
            <a:off x="489944" y="649074"/>
            <a:ext cx="6651086" cy="2181212"/>
          </a:xfrm>
          <a:prstGeom prst="rect">
            <a:avLst/>
          </a:prstGeom>
        </p:spPr>
        <p:txBody>
          <a:bodyPr anchor="t">
            <a:normAutofit/>
          </a:bodyPr>
          <a:lstStyle>
            <a:lvl1pPr algn="l">
              <a:lnSpc>
                <a:spcPct val="100000"/>
              </a:lnSpc>
              <a:defRPr sz="5400" b="1" i="0">
                <a:solidFill>
                  <a:schemeClr val="bg1"/>
                </a:solidFill>
                <a:latin typeface="Aptos" panose="020B0004020202020204" pitchFamily="34" charset="0"/>
                <a:ea typeface="Open Sans ExtraBold" panose="020B0606030504020204" pitchFamily="34" charset="0"/>
                <a:cs typeface="Open Sans ExtraBold" panose="020B0606030504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34484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ontent_02A">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213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129D-C2DD-3B31-62AE-D6888ADAB9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7BC902-B255-06D4-BFDB-DA8BAB9C24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4E9EF-B85E-2915-8082-697975F8A01D}"/>
              </a:ext>
            </a:extLst>
          </p:cNvPr>
          <p:cNvSpPr>
            <a:spLocks noGrp="1"/>
          </p:cNvSpPr>
          <p:nvPr>
            <p:ph type="dt" sz="half" idx="10"/>
          </p:nvPr>
        </p:nvSpPr>
        <p:spPr/>
        <p:txBody>
          <a:bodyPr/>
          <a:lstStyle/>
          <a:p>
            <a:fld id="{C73FB5EF-EA53-1246-9FD7-18D6D68265F3}" type="datetimeFigureOut">
              <a:rPr lang="en-US" smtClean="0"/>
              <a:t>4/27/2026</a:t>
            </a:fld>
            <a:endParaRPr lang="en-US"/>
          </a:p>
        </p:txBody>
      </p:sp>
      <p:sp>
        <p:nvSpPr>
          <p:cNvPr id="5" name="Footer Placeholder 4">
            <a:extLst>
              <a:ext uri="{FF2B5EF4-FFF2-40B4-BE49-F238E27FC236}">
                <a16:creationId xmlns:a16="http://schemas.microsoft.com/office/drawing/2014/main" id="{6D748565-6AD0-F989-9D2A-EEEE99ED17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EAE5-A630-32E5-63A3-B78F7B09E4AB}"/>
              </a:ext>
            </a:extLst>
          </p:cNvPr>
          <p:cNvSpPr>
            <a:spLocks noGrp="1"/>
          </p:cNvSpPr>
          <p:nvPr>
            <p:ph type="sldNum" sz="quarter" idx="12"/>
          </p:nvPr>
        </p:nvSpPr>
        <p:spPr/>
        <p:txBody>
          <a:bodyPr/>
          <a:lstStyle/>
          <a:p>
            <a:fld id="{5E8989BB-B237-5E4C-8F9D-8FE342C86426}" type="slidenum">
              <a:rPr lang="en-US" smtClean="0"/>
              <a:t>‹#›</a:t>
            </a:fld>
            <a:endParaRPr lang="en-US"/>
          </a:p>
        </p:txBody>
      </p:sp>
    </p:spTree>
    <p:extLst>
      <p:ext uri="{BB962C8B-B14F-4D97-AF65-F5344CB8AC3E}">
        <p14:creationId xmlns:p14="http://schemas.microsoft.com/office/powerpoint/2010/main" val="2910097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147795" y="4116753"/>
            <a:ext cx="6561053" cy="1681316"/>
          </a:xfrm>
          <a:prstGeom prst="rect">
            <a:avLst/>
          </a:prstGeom>
        </p:spPr>
        <p:txBody>
          <a:bodyPr/>
          <a:lstStyle>
            <a:lvl1pPr marL="0" indent="0" algn="l">
              <a:lnSpc>
                <a:spcPct val="150000"/>
              </a:lnSpc>
              <a:buNone/>
              <a:defRPr sz="2400" baseline="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speaker(s) name</a:t>
            </a:r>
          </a:p>
        </p:txBody>
      </p:sp>
    </p:spTree>
    <p:extLst>
      <p:ext uri="{BB962C8B-B14F-4D97-AF65-F5344CB8AC3E}">
        <p14:creationId xmlns:p14="http://schemas.microsoft.com/office/powerpoint/2010/main" val="4271306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Content_01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2576" y="884062"/>
            <a:ext cx="10515600" cy="645528"/>
          </a:xfrm>
          <a:prstGeom prst="rect">
            <a:avLst/>
          </a:prstGeom>
        </p:spPr>
        <p:txBody>
          <a:bodyPr/>
          <a:lstStyle>
            <a:lvl1pPr>
              <a:defRPr sz="3200" b="1" i="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dirty="0"/>
              <a:t>Click to add slide title</a:t>
            </a:r>
          </a:p>
        </p:txBody>
      </p:sp>
      <p:sp>
        <p:nvSpPr>
          <p:cNvPr id="3" name="Content Placeholder 2"/>
          <p:cNvSpPr>
            <a:spLocks noGrp="1"/>
          </p:cNvSpPr>
          <p:nvPr>
            <p:ph sz="half" idx="1" hasCustomPrompt="1"/>
          </p:nvPr>
        </p:nvSpPr>
        <p:spPr>
          <a:xfrm>
            <a:off x="1002576" y="1661302"/>
            <a:ext cx="5181600" cy="4033819"/>
          </a:xfrm>
          <a:prstGeom prst="rect">
            <a:avLst/>
          </a:prstGeom>
        </p:spPr>
        <p:txBody>
          <a:bodyPr/>
          <a:lstStyle>
            <a:lvl1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EE8029"/>
              </a:buClr>
              <a:defRPr sz="20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5pPr>
            <a:lvl6pPr>
              <a:defRPr sz="2000"/>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6336576" y="1661302"/>
            <a:ext cx="5181600" cy="4033820"/>
          </a:xfrm>
          <a:prstGeom prst="rect">
            <a:avLst/>
          </a:prstGeom>
        </p:spPr>
        <p:txBody>
          <a:bodyPr/>
          <a:lstStyle>
            <a:lvl1pPr>
              <a:buClr>
                <a:srgbClr val="EE8029"/>
              </a:buClr>
              <a:defRPr sz="2400">
                <a:solidFill>
                  <a:srgbClr val="3D4446"/>
                </a:solidFill>
                <a:latin typeface="Aptos" panose="020B0004020202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FF6600"/>
              </a:buClr>
              <a:defRPr sz="2000">
                <a:latin typeface="Open Sans" panose="020B0606030504020204" pitchFamily="34" charset="0"/>
                <a:ea typeface="Open Sans" panose="020B0606030504020204" pitchFamily="34" charset="0"/>
                <a:cs typeface="Open Sans" panose="020B0606030504020204" pitchFamily="34" charset="0"/>
              </a:defRPr>
            </a:lvl5pPr>
            <a:lvl6pPr>
              <a:defRPr sz="2000">
                <a:latin typeface="Open Sans" panose="020B0606030504020204" pitchFamily="34" charset="0"/>
                <a:ea typeface="Open Sans" panose="020B0606030504020204" pitchFamily="34" charset="0"/>
                <a:cs typeface="Open Sans" panose="020B0606030504020204" pitchFamily="34" charset="0"/>
              </a:defRPr>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83556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_01B">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002579" y="1661302"/>
            <a:ext cx="10515600" cy="4023880"/>
          </a:xfrm>
          <a:prstGeom prst="rect">
            <a:avLst/>
          </a:prstGeom>
        </p:spPr>
        <p:txBody>
          <a:bodyPr/>
          <a:lstStyle>
            <a:lvl1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FF6600"/>
              </a:buClr>
              <a:defRPr sz="2000">
                <a:latin typeface="Open Sans" panose="020B0606030504020204" pitchFamily="34" charset="0"/>
                <a:ea typeface="Open Sans" panose="020B0606030504020204" pitchFamily="34" charset="0"/>
                <a:cs typeface="Open Sans" panose="020B0606030504020204" pitchFamily="34" charset="0"/>
              </a:defRPr>
            </a:lvl5pPr>
            <a:lvl6pPr marL="2286000" indent="0">
              <a:buNone/>
              <a:defRPr sz="2000"/>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
        <p:nvSpPr>
          <p:cNvPr id="4" name="Title 1"/>
          <p:cNvSpPr>
            <a:spLocks noGrp="1"/>
          </p:cNvSpPr>
          <p:nvPr>
            <p:ph type="title" hasCustomPrompt="1"/>
          </p:nvPr>
        </p:nvSpPr>
        <p:spPr>
          <a:xfrm>
            <a:off x="1002579" y="886414"/>
            <a:ext cx="10515600" cy="645528"/>
          </a:xfrm>
          <a:prstGeom prst="rect">
            <a:avLst/>
          </a:prstGeom>
        </p:spPr>
        <p:txBody>
          <a:bodyPr/>
          <a:lstStyle>
            <a:lvl1pPr>
              <a:defRPr sz="3200" b="1" i="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dirty="0"/>
              <a:t>Click to add slide title</a:t>
            </a:r>
          </a:p>
        </p:txBody>
      </p:sp>
    </p:spTree>
    <p:extLst>
      <p:ext uri="{BB962C8B-B14F-4D97-AF65-F5344CB8AC3E}">
        <p14:creationId xmlns:p14="http://schemas.microsoft.com/office/powerpoint/2010/main" val="2661731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147795" y="4116753"/>
            <a:ext cx="6561053" cy="1681316"/>
          </a:xfrm>
          <a:prstGeom prst="rect">
            <a:avLst/>
          </a:prstGeom>
        </p:spPr>
        <p:txBody>
          <a:bodyPr/>
          <a:lstStyle>
            <a:lvl1pPr marL="0" indent="0" algn="l">
              <a:lnSpc>
                <a:spcPct val="150000"/>
              </a:lnSpc>
              <a:buNone/>
              <a:defRPr sz="2400" baseline="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speaker(s) name</a:t>
            </a:r>
          </a:p>
        </p:txBody>
      </p:sp>
    </p:spTree>
    <p:extLst>
      <p:ext uri="{BB962C8B-B14F-4D97-AF65-F5344CB8AC3E}">
        <p14:creationId xmlns:p14="http://schemas.microsoft.com/office/powerpoint/2010/main" val="1882442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_01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2576" y="884062"/>
            <a:ext cx="10515600" cy="645528"/>
          </a:xfrm>
          <a:prstGeom prst="rect">
            <a:avLst/>
          </a:prstGeom>
        </p:spPr>
        <p:txBody>
          <a:bodyPr/>
          <a:lstStyle>
            <a:lvl1pPr>
              <a:defRPr sz="3200" b="1" i="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dirty="0"/>
              <a:t>Click to add slide title</a:t>
            </a:r>
          </a:p>
        </p:txBody>
      </p:sp>
      <p:sp>
        <p:nvSpPr>
          <p:cNvPr id="3" name="Content Placeholder 2"/>
          <p:cNvSpPr>
            <a:spLocks noGrp="1"/>
          </p:cNvSpPr>
          <p:nvPr>
            <p:ph sz="half" idx="1" hasCustomPrompt="1"/>
          </p:nvPr>
        </p:nvSpPr>
        <p:spPr>
          <a:xfrm>
            <a:off x="1002576" y="1661302"/>
            <a:ext cx="5181600" cy="4033819"/>
          </a:xfrm>
          <a:prstGeom prst="rect">
            <a:avLst/>
          </a:prstGeom>
        </p:spPr>
        <p:txBody>
          <a:bodyPr/>
          <a:lstStyle>
            <a:lvl1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EE8029"/>
              </a:buClr>
              <a:defRPr sz="20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5pPr>
            <a:lvl6pPr>
              <a:defRPr sz="2000"/>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6336576" y="1661302"/>
            <a:ext cx="5181600" cy="4033820"/>
          </a:xfrm>
          <a:prstGeom prst="rect">
            <a:avLst/>
          </a:prstGeom>
        </p:spPr>
        <p:txBody>
          <a:bodyPr/>
          <a:lstStyle>
            <a:lvl1pPr>
              <a:buClr>
                <a:srgbClr val="EE8029"/>
              </a:buClr>
              <a:defRPr sz="2400">
                <a:solidFill>
                  <a:srgbClr val="3D4446"/>
                </a:solidFill>
                <a:latin typeface="Aptos" panose="020B0004020202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FF6600"/>
              </a:buClr>
              <a:defRPr sz="2000">
                <a:latin typeface="Open Sans" panose="020B0606030504020204" pitchFamily="34" charset="0"/>
                <a:ea typeface="Open Sans" panose="020B0606030504020204" pitchFamily="34" charset="0"/>
                <a:cs typeface="Open Sans" panose="020B0606030504020204" pitchFamily="34" charset="0"/>
              </a:defRPr>
            </a:lvl5pPr>
            <a:lvl6pPr>
              <a:defRPr sz="2000">
                <a:latin typeface="Open Sans" panose="020B0606030504020204" pitchFamily="34" charset="0"/>
                <a:ea typeface="Open Sans" panose="020B0606030504020204" pitchFamily="34" charset="0"/>
                <a:cs typeface="Open Sans" panose="020B0606030504020204" pitchFamily="34" charset="0"/>
              </a:defRPr>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47003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01B">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002579" y="1661302"/>
            <a:ext cx="10515600" cy="4023880"/>
          </a:xfrm>
          <a:prstGeom prst="rect">
            <a:avLst/>
          </a:prstGeom>
        </p:spPr>
        <p:txBody>
          <a:bodyPr/>
          <a:lstStyle>
            <a:lvl1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FF6600"/>
              </a:buClr>
              <a:defRPr sz="2000">
                <a:latin typeface="Open Sans" panose="020B0606030504020204" pitchFamily="34" charset="0"/>
                <a:ea typeface="Open Sans" panose="020B0606030504020204" pitchFamily="34" charset="0"/>
                <a:cs typeface="Open Sans" panose="020B0606030504020204" pitchFamily="34" charset="0"/>
              </a:defRPr>
            </a:lvl5pPr>
            <a:lvl6pPr marL="2286000" indent="0">
              <a:buNone/>
              <a:defRPr sz="2000"/>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
        <p:nvSpPr>
          <p:cNvPr id="4" name="Title 1"/>
          <p:cNvSpPr>
            <a:spLocks noGrp="1"/>
          </p:cNvSpPr>
          <p:nvPr>
            <p:ph type="title" hasCustomPrompt="1"/>
          </p:nvPr>
        </p:nvSpPr>
        <p:spPr>
          <a:xfrm>
            <a:off x="1002579" y="886414"/>
            <a:ext cx="10515600" cy="645528"/>
          </a:xfrm>
          <a:prstGeom prst="rect">
            <a:avLst/>
          </a:prstGeom>
        </p:spPr>
        <p:txBody>
          <a:bodyPr/>
          <a:lstStyle>
            <a:lvl1pPr>
              <a:defRPr sz="3200" b="1" i="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dirty="0"/>
              <a:t>Click to add slide title</a:t>
            </a:r>
          </a:p>
        </p:txBody>
      </p:sp>
    </p:spTree>
    <p:extLst>
      <p:ext uri="{BB962C8B-B14F-4D97-AF65-F5344CB8AC3E}">
        <p14:creationId xmlns:p14="http://schemas.microsoft.com/office/powerpoint/2010/main" val="928503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147795" y="4116753"/>
            <a:ext cx="6561053" cy="1681316"/>
          </a:xfrm>
          <a:prstGeom prst="rect">
            <a:avLst/>
          </a:prstGeom>
        </p:spPr>
        <p:txBody>
          <a:bodyPr/>
          <a:lstStyle>
            <a:lvl1pPr marL="0" indent="0" algn="l">
              <a:lnSpc>
                <a:spcPct val="150000"/>
              </a:lnSpc>
              <a:buNone/>
              <a:defRPr sz="2400" baseline="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speaker(s) name</a:t>
            </a:r>
          </a:p>
        </p:txBody>
      </p:sp>
    </p:spTree>
    <p:extLst>
      <p:ext uri="{BB962C8B-B14F-4D97-AF65-F5344CB8AC3E}">
        <p14:creationId xmlns:p14="http://schemas.microsoft.com/office/powerpoint/2010/main" val="1194013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Content_01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2576" y="884062"/>
            <a:ext cx="10515600" cy="645528"/>
          </a:xfrm>
          <a:prstGeom prst="rect">
            <a:avLst/>
          </a:prstGeom>
        </p:spPr>
        <p:txBody>
          <a:bodyPr/>
          <a:lstStyle>
            <a:lvl1pPr>
              <a:defRPr sz="3200" b="1" i="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dirty="0"/>
              <a:t>Click to add slide title</a:t>
            </a:r>
          </a:p>
        </p:txBody>
      </p:sp>
      <p:sp>
        <p:nvSpPr>
          <p:cNvPr id="3" name="Content Placeholder 2"/>
          <p:cNvSpPr>
            <a:spLocks noGrp="1"/>
          </p:cNvSpPr>
          <p:nvPr>
            <p:ph sz="half" idx="1" hasCustomPrompt="1"/>
          </p:nvPr>
        </p:nvSpPr>
        <p:spPr>
          <a:xfrm>
            <a:off x="1002576" y="1661302"/>
            <a:ext cx="5181600" cy="4033819"/>
          </a:xfrm>
          <a:prstGeom prst="rect">
            <a:avLst/>
          </a:prstGeom>
        </p:spPr>
        <p:txBody>
          <a:bodyPr/>
          <a:lstStyle>
            <a:lvl1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EE8029"/>
              </a:buClr>
              <a:defRPr sz="20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5pPr>
            <a:lvl6pPr>
              <a:defRPr sz="2000"/>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6336576" y="1661302"/>
            <a:ext cx="5181600" cy="4033820"/>
          </a:xfrm>
          <a:prstGeom prst="rect">
            <a:avLst/>
          </a:prstGeom>
        </p:spPr>
        <p:txBody>
          <a:bodyPr/>
          <a:lstStyle>
            <a:lvl1pPr>
              <a:buClr>
                <a:srgbClr val="EE8029"/>
              </a:buClr>
              <a:defRPr sz="2400">
                <a:solidFill>
                  <a:srgbClr val="3D4446"/>
                </a:solidFill>
                <a:latin typeface="Aptos" panose="020B0004020202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FF6600"/>
              </a:buClr>
              <a:defRPr sz="2000">
                <a:latin typeface="Open Sans" panose="020B0606030504020204" pitchFamily="34" charset="0"/>
                <a:ea typeface="Open Sans" panose="020B0606030504020204" pitchFamily="34" charset="0"/>
                <a:cs typeface="Open Sans" panose="020B0606030504020204" pitchFamily="34" charset="0"/>
              </a:defRPr>
            </a:lvl5pPr>
            <a:lvl6pPr>
              <a:defRPr sz="2000">
                <a:latin typeface="Open Sans" panose="020B0606030504020204" pitchFamily="34" charset="0"/>
                <a:ea typeface="Open Sans" panose="020B0606030504020204" pitchFamily="34" charset="0"/>
                <a:cs typeface="Open Sans" panose="020B0606030504020204" pitchFamily="34" charset="0"/>
              </a:defRPr>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188402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01B">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002579" y="1661302"/>
            <a:ext cx="10515600" cy="4023880"/>
          </a:xfrm>
          <a:prstGeom prst="rect">
            <a:avLst/>
          </a:prstGeom>
        </p:spPr>
        <p:txBody>
          <a:bodyPr/>
          <a:lstStyle>
            <a:lvl1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1pPr>
            <a:lvl2pPr>
              <a:buClr>
                <a:srgbClr val="EE8029"/>
              </a:buClr>
              <a:defRPr sz="2400">
                <a:solidFill>
                  <a:srgbClr val="3D4446"/>
                </a:solidFill>
                <a:latin typeface="Aptos" panose="020B0004020202020204" pitchFamily="34" charset="0"/>
                <a:ea typeface="Open Sans" panose="020B0606030504020204" pitchFamily="34" charset="0"/>
                <a:cs typeface="Open Sans" panose="020B0606030504020204" pitchFamily="34" charset="0"/>
              </a:defRPr>
            </a:lvl2pPr>
            <a:lvl3pPr>
              <a:buClr>
                <a:srgbClr val="EE8029"/>
              </a:buClr>
              <a:defRPr sz="2000">
                <a:solidFill>
                  <a:srgbClr val="3D4446"/>
                </a:solidFill>
                <a:latin typeface="Aptos" panose="020B0004020202020204" pitchFamily="34" charset="0"/>
                <a:ea typeface="Open Sans" panose="020B0606030504020204" pitchFamily="34" charset="0"/>
                <a:cs typeface="Open Sans" panose="020B0606030504020204" pitchFamily="34" charset="0"/>
              </a:defRPr>
            </a:lvl3pPr>
            <a:lvl4pPr>
              <a:buClr>
                <a:srgbClr val="EE8029"/>
              </a:buClr>
              <a:defRPr sz="1800">
                <a:solidFill>
                  <a:srgbClr val="3D4446"/>
                </a:solidFill>
                <a:latin typeface="Aptos" panose="020B0004020202020204" pitchFamily="34" charset="0"/>
                <a:ea typeface="Open Sans" panose="020B0606030504020204" pitchFamily="34" charset="0"/>
                <a:cs typeface="Open Sans" panose="020B0606030504020204" pitchFamily="34" charset="0"/>
              </a:defRPr>
            </a:lvl4pPr>
            <a:lvl5pPr>
              <a:buClr>
                <a:srgbClr val="FF6600"/>
              </a:buClr>
              <a:defRPr sz="2000">
                <a:latin typeface="Open Sans" panose="020B0606030504020204" pitchFamily="34" charset="0"/>
                <a:ea typeface="Open Sans" panose="020B0606030504020204" pitchFamily="34" charset="0"/>
                <a:cs typeface="Open Sans" panose="020B0606030504020204" pitchFamily="34" charset="0"/>
              </a:defRPr>
            </a:lvl5pPr>
            <a:lvl6pPr marL="2286000" indent="0">
              <a:buNone/>
              <a:defRPr sz="2000"/>
            </a:lvl6pPr>
          </a:lstStyle>
          <a:p>
            <a:pPr lvl="0"/>
            <a:r>
              <a:rPr lang="en-US" dirty="0"/>
              <a:t>Click to add bullet point</a:t>
            </a:r>
          </a:p>
          <a:p>
            <a:pPr lvl="1"/>
            <a:r>
              <a:rPr lang="en-US" dirty="0"/>
              <a:t>Second level</a:t>
            </a:r>
          </a:p>
          <a:p>
            <a:pPr lvl="2"/>
            <a:r>
              <a:rPr lang="en-US" dirty="0"/>
              <a:t>Third level</a:t>
            </a:r>
          </a:p>
          <a:p>
            <a:pPr lvl="3"/>
            <a:r>
              <a:rPr lang="en-US" dirty="0"/>
              <a:t>Fourth level</a:t>
            </a:r>
          </a:p>
        </p:txBody>
      </p:sp>
      <p:sp>
        <p:nvSpPr>
          <p:cNvPr id="4" name="Title 1"/>
          <p:cNvSpPr>
            <a:spLocks noGrp="1"/>
          </p:cNvSpPr>
          <p:nvPr>
            <p:ph type="title" hasCustomPrompt="1"/>
          </p:nvPr>
        </p:nvSpPr>
        <p:spPr>
          <a:xfrm>
            <a:off x="1002579" y="886414"/>
            <a:ext cx="10515600" cy="645528"/>
          </a:xfrm>
          <a:prstGeom prst="rect">
            <a:avLst/>
          </a:prstGeom>
        </p:spPr>
        <p:txBody>
          <a:bodyPr/>
          <a:lstStyle>
            <a:lvl1pPr>
              <a:defRPr sz="3200" b="1" i="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dirty="0"/>
              <a:t>Click to add slide title</a:t>
            </a:r>
          </a:p>
        </p:txBody>
      </p:sp>
    </p:spTree>
    <p:extLst>
      <p:ext uri="{BB962C8B-B14F-4D97-AF65-F5344CB8AC3E}">
        <p14:creationId xmlns:p14="http://schemas.microsoft.com/office/powerpoint/2010/main" val="1108100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455D-6DD8-4B70-852F-7ACD05275E64}"/>
              </a:ext>
            </a:extLst>
          </p:cNvPr>
          <p:cNvSpPr>
            <a:spLocks noGrp="1"/>
          </p:cNvSpPr>
          <p:nvPr>
            <p:ph type="ctrTitle" hasCustomPrompt="1"/>
          </p:nvPr>
        </p:nvSpPr>
        <p:spPr>
          <a:xfrm>
            <a:off x="551543" y="348342"/>
            <a:ext cx="9144000" cy="1753735"/>
          </a:xfrm>
        </p:spPr>
        <p:txBody>
          <a:bodyPr anchor="b">
            <a:normAutofit/>
          </a:bodyPr>
          <a:lstStyle>
            <a:lvl1pPr algn="l">
              <a:defRPr sz="4800"/>
            </a:lvl1pPr>
          </a:lstStyle>
          <a:p>
            <a:r>
              <a:rPr lang="en-US" dirty="0"/>
              <a:t>Click to edit Master </a:t>
            </a:r>
            <a:br>
              <a:rPr lang="en-US" dirty="0"/>
            </a:br>
            <a:r>
              <a:rPr lang="en-US" dirty="0"/>
              <a:t>title style</a:t>
            </a:r>
          </a:p>
        </p:txBody>
      </p:sp>
      <p:sp>
        <p:nvSpPr>
          <p:cNvPr id="3" name="Subtitle 2">
            <a:extLst>
              <a:ext uri="{FF2B5EF4-FFF2-40B4-BE49-F238E27FC236}">
                <a16:creationId xmlns:a16="http://schemas.microsoft.com/office/drawing/2014/main" id="{19E669C1-4FD6-D69D-8F7F-4EB69CD148AB}"/>
              </a:ext>
            </a:extLst>
          </p:cNvPr>
          <p:cNvSpPr>
            <a:spLocks noGrp="1"/>
          </p:cNvSpPr>
          <p:nvPr>
            <p:ph type="subTitle" idx="1"/>
          </p:nvPr>
        </p:nvSpPr>
        <p:spPr>
          <a:xfrm>
            <a:off x="551543" y="2390758"/>
            <a:ext cx="9144000" cy="121618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E362A9D-A16E-3B38-0889-BC4E093279A6}"/>
              </a:ext>
            </a:extLst>
          </p:cNvPr>
          <p:cNvSpPr>
            <a:spLocks noGrp="1"/>
          </p:cNvSpPr>
          <p:nvPr>
            <p:ph type="dt" sz="half" idx="10"/>
          </p:nvPr>
        </p:nvSpPr>
        <p:spPr>
          <a:xfrm>
            <a:off x="838200" y="6356350"/>
            <a:ext cx="2743200" cy="365125"/>
          </a:xfrm>
          <a:prstGeom prst="rect">
            <a:avLst/>
          </a:prstGeom>
        </p:spPr>
        <p:txBody>
          <a:bodyPr/>
          <a:lstStyle/>
          <a:p>
            <a:fld id="{C73FB5EF-EA53-1246-9FD7-18D6D68265F3}" type="datetimeFigureOut">
              <a:rPr lang="en-US" smtClean="0"/>
              <a:t>4/27/2026</a:t>
            </a:fld>
            <a:endParaRPr lang="en-US"/>
          </a:p>
        </p:txBody>
      </p:sp>
      <p:sp>
        <p:nvSpPr>
          <p:cNvPr id="5" name="Footer Placeholder 4">
            <a:extLst>
              <a:ext uri="{FF2B5EF4-FFF2-40B4-BE49-F238E27FC236}">
                <a16:creationId xmlns:a16="http://schemas.microsoft.com/office/drawing/2014/main" id="{A34AEEA0-C0AF-9D43-8E96-967933C53C8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6B322AF-01EB-2189-C88C-BD0846A26FBE}"/>
              </a:ext>
            </a:extLst>
          </p:cNvPr>
          <p:cNvSpPr>
            <a:spLocks noGrp="1"/>
          </p:cNvSpPr>
          <p:nvPr>
            <p:ph type="sldNum" sz="quarter" idx="12"/>
          </p:nvPr>
        </p:nvSpPr>
        <p:spPr>
          <a:xfrm>
            <a:off x="8610600" y="6356350"/>
            <a:ext cx="2743200" cy="365125"/>
          </a:xfrm>
          <a:prstGeom prst="rect">
            <a:avLst/>
          </a:prstGeom>
        </p:spPr>
        <p:txBody>
          <a:bodyPr/>
          <a:lstStyle/>
          <a:p>
            <a:fld id="{5E8989BB-B237-5E4C-8F9D-8FE342C86426}" type="slidenum">
              <a:rPr lang="en-US" smtClean="0"/>
              <a:t>‹#›</a:t>
            </a:fld>
            <a:endParaRPr lang="en-US"/>
          </a:p>
        </p:txBody>
      </p:sp>
    </p:spTree>
    <p:extLst>
      <p:ext uri="{BB962C8B-B14F-4D97-AF65-F5344CB8AC3E}">
        <p14:creationId xmlns:p14="http://schemas.microsoft.com/office/powerpoint/2010/main" val="183323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129D-C2DD-3B31-62AE-D6888ADAB99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D7BC902-B255-06D4-BFDB-DA8BAB9C24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4E9EF-B85E-2915-8082-697975F8A01D}"/>
              </a:ext>
            </a:extLst>
          </p:cNvPr>
          <p:cNvSpPr>
            <a:spLocks noGrp="1"/>
          </p:cNvSpPr>
          <p:nvPr>
            <p:ph type="dt" sz="half" idx="10"/>
          </p:nvPr>
        </p:nvSpPr>
        <p:spPr>
          <a:xfrm>
            <a:off x="838200" y="6356350"/>
            <a:ext cx="2743200" cy="365125"/>
          </a:xfrm>
          <a:prstGeom prst="rect">
            <a:avLst/>
          </a:prstGeom>
        </p:spPr>
        <p:txBody>
          <a:bodyPr/>
          <a:lstStyle/>
          <a:p>
            <a:fld id="{C73FB5EF-EA53-1246-9FD7-18D6D68265F3}" type="datetimeFigureOut">
              <a:rPr lang="en-US" smtClean="0"/>
              <a:t>4/27/2026</a:t>
            </a:fld>
            <a:endParaRPr lang="en-US"/>
          </a:p>
        </p:txBody>
      </p:sp>
      <p:sp>
        <p:nvSpPr>
          <p:cNvPr id="5" name="Footer Placeholder 4">
            <a:extLst>
              <a:ext uri="{FF2B5EF4-FFF2-40B4-BE49-F238E27FC236}">
                <a16:creationId xmlns:a16="http://schemas.microsoft.com/office/drawing/2014/main" id="{6D748565-6AD0-F989-9D2A-EEEE99ED17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94EAE5-A630-32E5-63A3-B78F7B09E4AB}"/>
              </a:ext>
            </a:extLst>
          </p:cNvPr>
          <p:cNvSpPr>
            <a:spLocks noGrp="1"/>
          </p:cNvSpPr>
          <p:nvPr>
            <p:ph type="sldNum" sz="quarter" idx="12"/>
          </p:nvPr>
        </p:nvSpPr>
        <p:spPr>
          <a:xfrm>
            <a:off x="8610600" y="6356350"/>
            <a:ext cx="2743200" cy="365125"/>
          </a:xfrm>
          <a:prstGeom prst="rect">
            <a:avLst/>
          </a:prstGeom>
        </p:spPr>
        <p:txBody>
          <a:bodyPr/>
          <a:lstStyle/>
          <a:p>
            <a:fld id="{5E8989BB-B237-5E4C-8F9D-8FE342C86426}" type="slidenum">
              <a:rPr lang="en-US" smtClean="0"/>
              <a:t>‹#›</a:t>
            </a:fld>
            <a:endParaRPr lang="en-US"/>
          </a:p>
        </p:txBody>
      </p:sp>
    </p:spTree>
    <p:extLst>
      <p:ext uri="{BB962C8B-B14F-4D97-AF65-F5344CB8AC3E}">
        <p14:creationId xmlns:p14="http://schemas.microsoft.com/office/powerpoint/2010/main" val="1028882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0C5E4-4A99-439B-8A98-CAEB8563D67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886F288-A25D-3195-1A67-194391BD74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824140-5B5B-5461-BB83-CB5AD32ABB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7076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455D-6DD8-4B70-852F-7ACD05275E64}"/>
              </a:ext>
            </a:extLst>
          </p:cNvPr>
          <p:cNvSpPr>
            <a:spLocks noGrp="1"/>
          </p:cNvSpPr>
          <p:nvPr>
            <p:ph type="ctrTitle" hasCustomPrompt="1"/>
          </p:nvPr>
        </p:nvSpPr>
        <p:spPr>
          <a:xfrm>
            <a:off x="551543" y="348342"/>
            <a:ext cx="9144000" cy="1753735"/>
          </a:xfrm>
        </p:spPr>
        <p:txBody>
          <a:bodyPr anchor="b">
            <a:normAutofit/>
          </a:bodyPr>
          <a:lstStyle>
            <a:lvl1pPr algn="l">
              <a:defRPr sz="4800"/>
            </a:lvl1pPr>
          </a:lstStyle>
          <a:p>
            <a:r>
              <a:rPr lang="en-US" dirty="0"/>
              <a:t>Click to edit Master </a:t>
            </a:r>
            <a:br>
              <a:rPr lang="en-US" dirty="0"/>
            </a:br>
            <a:r>
              <a:rPr lang="en-US" dirty="0"/>
              <a:t>title style</a:t>
            </a:r>
          </a:p>
        </p:txBody>
      </p:sp>
      <p:sp>
        <p:nvSpPr>
          <p:cNvPr id="3" name="Subtitle 2">
            <a:extLst>
              <a:ext uri="{FF2B5EF4-FFF2-40B4-BE49-F238E27FC236}">
                <a16:creationId xmlns:a16="http://schemas.microsoft.com/office/drawing/2014/main" id="{19E669C1-4FD6-D69D-8F7F-4EB69CD148AB}"/>
              </a:ext>
            </a:extLst>
          </p:cNvPr>
          <p:cNvSpPr>
            <a:spLocks noGrp="1"/>
          </p:cNvSpPr>
          <p:nvPr>
            <p:ph type="subTitle" idx="1"/>
          </p:nvPr>
        </p:nvSpPr>
        <p:spPr>
          <a:xfrm>
            <a:off x="551543" y="2390758"/>
            <a:ext cx="9144000" cy="121618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E362A9D-A16E-3B38-0889-BC4E093279A6}"/>
              </a:ext>
            </a:extLst>
          </p:cNvPr>
          <p:cNvSpPr>
            <a:spLocks noGrp="1"/>
          </p:cNvSpPr>
          <p:nvPr>
            <p:ph type="dt" sz="half" idx="10"/>
          </p:nvPr>
        </p:nvSpPr>
        <p:spPr>
          <a:xfrm>
            <a:off x="838200" y="6356350"/>
            <a:ext cx="2743200" cy="365125"/>
          </a:xfrm>
          <a:prstGeom prst="rect">
            <a:avLst/>
          </a:prstGeom>
        </p:spPr>
        <p:txBody>
          <a:bodyPr/>
          <a:lstStyle/>
          <a:p>
            <a:fld id="{C73FB5EF-EA53-1246-9FD7-18D6D68265F3}" type="datetimeFigureOut">
              <a:rPr lang="en-US" smtClean="0"/>
              <a:t>4/27/2026</a:t>
            </a:fld>
            <a:endParaRPr lang="en-US"/>
          </a:p>
        </p:txBody>
      </p:sp>
      <p:sp>
        <p:nvSpPr>
          <p:cNvPr id="5" name="Footer Placeholder 4">
            <a:extLst>
              <a:ext uri="{FF2B5EF4-FFF2-40B4-BE49-F238E27FC236}">
                <a16:creationId xmlns:a16="http://schemas.microsoft.com/office/drawing/2014/main" id="{A34AEEA0-C0AF-9D43-8E96-967933C53C8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6B322AF-01EB-2189-C88C-BD0846A26FBE}"/>
              </a:ext>
            </a:extLst>
          </p:cNvPr>
          <p:cNvSpPr>
            <a:spLocks noGrp="1"/>
          </p:cNvSpPr>
          <p:nvPr>
            <p:ph type="sldNum" sz="quarter" idx="12"/>
          </p:nvPr>
        </p:nvSpPr>
        <p:spPr>
          <a:xfrm>
            <a:off x="8610600" y="6356350"/>
            <a:ext cx="2743200" cy="365125"/>
          </a:xfrm>
          <a:prstGeom prst="rect">
            <a:avLst/>
          </a:prstGeom>
        </p:spPr>
        <p:txBody>
          <a:bodyPr/>
          <a:lstStyle/>
          <a:p>
            <a:fld id="{5E8989BB-B237-5E4C-8F9D-8FE342C86426}" type="slidenum">
              <a:rPr lang="en-US" smtClean="0"/>
              <a:t>‹#›</a:t>
            </a:fld>
            <a:endParaRPr lang="en-US"/>
          </a:p>
        </p:txBody>
      </p:sp>
    </p:spTree>
    <p:extLst>
      <p:ext uri="{BB962C8B-B14F-4D97-AF65-F5344CB8AC3E}">
        <p14:creationId xmlns:p14="http://schemas.microsoft.com/office/powerpoint/2010/main" val="954904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129D-C2DD-3B31-62AE-D6888ADAB99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D7BC902-B255-06D4-BFDB-DA8BAB9C24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4E9EF-B85E-2915-8082-697975F8A01D}"/>
              </a:ext>
            </a:extLst>
          </p:cNvPr>
          <p:cNvSpPr>
            <a:spLocks noGrp="1"/>
          </p:cNvSpPr>
          <p:nvPr>
            <p:ph type="dt" sz="half" idx="10"/>
          </p:nvPr>
        </p:nvSpPr>
        <p:spPr>
          <a:xfrm>
            <a:off x="838200" y="6356350"/>
            <a:ext cx="2743200" cy="365125"/>
          </a:xfrm>
          <a:prstGeom prst="rect">
            <a:avLst/>
          </a:prstGeom>
        </p:spPr>
        <p:txBody>
          <a:bodyPr/>
          <a:lstStyle/>
          <a:p>
            <a:fld id="{C73FB5EF-EA53-1246-9FD7-18D6D68265F3}" type="datetimeFigureOut">
              <a:rPr lang="en-US" smtClean="0"/>
              <a:t>4/27/2026</a:t>
            </a:fld>
            <a:endParaRPr lang="en-US"/>
          </a:p>
        </p:txBody>
      </p:sp>
      <p:sp>
        <p:nvSpPr>
          <p:cNvPr id="5" name="Footer Placeholder 4">
            <a:extLst>
              <a:ext uri="{FF2B5EF4-FFF2-40B4-BE49-F238E27FC236}">
                <a16:creationId xmlns:a16="http://schemas.microsoft.com/office/drawing/2014/main" id="{6D748565-6AD0-F989-9D2A-EEEE99ED17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94EAE5-A630-32E5-63A3-B78F7B09E4AB}"/>
              </a:ext>
            </a:extLst>
          </p:cNvPr>
          <p:cNvSpPr>
            <a:spLocks noGrp="1"/>
          </p:cNvSpPr>
          <p:nvPr>
            <p:ph type="sldNum" sz="quarter" idx="12"/>
          </p:nvPr>
        </p:nvSpPr>
        <p:spPr>
          <a:xfrm>
            <a:off x="8610600" y="6356350"/>
            <a:ext cx="2743200" cy="365125"/>
          </a:xfrm>
          <a:prstGeom prst="rect">
            <a:avLst/>
          </a:prstGeom>
        </p:spPr>
        <p:txBody>
          <a:bodyPr/>
          <a:lstStyle/>
          <a:p>
            <a:fld id="{5E8989BB-B237-5E4C-8F9D-8FE342C86426}" type="slidenum">
              <a:rPr lang="en-US" smtClean="0"/>
              <a:t>‹#›</a:t>
            </a:fld>
            <a:endParaRPr lang="en-US"/>
          </a:p>
        </p:txBody>
      </p:sp>
    </p:spTree>
    <p:extLst>
      <p:ext uri="{BB962C8B-B14F-4D97-AF65-F5344CB8AC3E}">
        <p14:creationId xmlns:p14="http://schemas.microsoft.com/office/powerpoint/2010/main" val="2169153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0C5E4-4A99-439B-8A98-CAEB8563D67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886F288-A25D-3195-1A67-194391BD74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824140-5B5B-5461-BB83-CB5AD32ABB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987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455D-6DD8-4B70-852F-7ACD05275E64}"/>
              </a:ext>
            </a:extLst>
          </p:cNvPr>
          <p:cNvSpPr>
            <a:spLocks noGrp="1"/>
          </p:cNvSpPr>
          <p:nvPr>
            <p:ph type="ctrTitle" hasCustomPrompt="1"/>
          </p:nvPr>
        </p:nvSpPr>
        <p:spPr>
          <a:xfrm>
            <a:off x="551543" y="348342"/>
            <a:ext cx="9144000" cy="1753735"/>
          </a:xfrm>
        </p:spPr>
        <p:txBody>
          <a:bodyPr anchor="b">
            <a:normAutofit/>
          </a:bodyPr>
          <a:lstStyle>
            <a:lvl1pPr algn="l">
              <a:defRPr sz="4800"/>
            </a:lvl1pPr>
          </a:lstStyle>
          <a:p>
            <a:r>
              <a:rPr lang="en-US" dirty="0"/>
              <a:t>Click to edit Master </a:t>
            </a:r>
            <a:br>
              <a:rPr lang="en-US" dirty="0"/>
            </a:br>
            <a:r>
              <a:rPr lang="en-US" dirty="0"/>
              <a:t>title style</a:t>
            </a:r>
          </a:p>
        </p:txBody>
      </p:sp>
      <p:sp>
        <p:nvSpPr>
          <p:cNvPr id="3" name="Subtitle 2">
            <a:extLst>
              <a:ext uri="{FF2B5EF4-FFF2-40B4-BE49-F238E27FC236}">
                <a16:creationId xmlns:a16="http://schemas.microsoft.com/office/drawing/2014/main" id="{19E669C1-4FD6-D69D-8F7F-4EB69CD148AB}"/>
              </a:ext>
            </a:extLst>
          </p:cNvPr>
          <p:cNvSpPr>
            <a:spLocks noGrp="1"/>
          </p:cNvSpPr>
          <p:nvPr>
            <p:ph type="subTitle" idx="1"/>
          </p:nvPr>
        </p:nvSpPr>
        <p:spPr>
          <a:xfrm>
            <a:off x="551543" y="2390758"/>
            <a:ext cx="9144000" cy="121618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E362A9D-A16E-3B38-0889-BC4E093279A6}"/>
              </a:ext>
            </a:extLst>
          </p:cNvPr>
          <p:cNvSpPr>
            <a:spLocks noGrp="1"/>
          </p:cNvSpPr>
          <p:nvPr>
            <p:ph type="dt" sz="half" idx="10"/>
          </p:nvPr>
        </p:nvSpPr>
        <p:spPr>
          <a:xfrm>
            <a:off x="838200" y="6356350"/>
            <a:ext cx="2743200" cy="365125"/>
          </a:xfrm>
          <a:prstGeom prst="rect">
            <a:avLst/>
          </a:prstGeom>
        </p:spPr>
        <p:txBody>
          <a:bodyPr/>
          <a:lstStyle/>
          <a:p>
            <a:fld id="{C73FB5EF-EA53-1246-9FD7-18D6D68265F3}" type="datetimeFigureOut">
              <a:rPr lang="en-US" smtClean="0"/>
              <a:t>4/27/2026</a:t>
            </a:fld>
            <a:endParaRPr lang="en-US"/>
          </a:p>
        </p:txBody>
      </p:sp>
      <p:sp>
        <p:nvSpPr>
          <p:cNvPr id="5" name="Footer Placeholder 4">
            <a:extLst>
              <a:ext uri="{FF2B5EF4-FFF2-40B4-BE49-F238E27FC236}">
                <a16:creationId xmlns:a16="http://schemas.microsoft.com/office/drawing/2014/main" id="{A34AEEA0-C0AF-9D43-8E96-967933C53C8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6B322AF-01EB-2189-C88C-BD0846A26FBE}"/>
              </a:ext>
            </a:extLst>
          </p:cNvPr>
          <p:cNvSpPr>
            <a:spLocks noGrp="1"/>
          </p:cNvSpPr>
          <p:nvPr>
            <p:ph type="sldNum" sz="quarter" idx="12"/>
          </p:nvPr>
        </p:nvSpPr>
        <p:spPr>
          <a:xfrm>
            <a:off x="8610600" y="6356350"/>
            <a:ext cx="2743200" cy="365125"/>
          </a:xfrm>
          <a:prstGeom prst="rect">
            <a:avLst/>
          </a:prstGeom>
        </p:spPr>
        <p:txBody>
          <a:bodyPr/>
          <a:lstStyle/>
          <a:p>
            <a:fld id="{5E8989BB-B237-5E4C-8F9D-8FE342C86426}" type="slidenum">
              <a:rPr lang="en-US" smtClean="0"/>
              <a:t>‹#›</a:t>
            </a:fld>
            <a:endParaRPr lang="en-US"/>
          </a:p>
        </p:txBody>
      </p:sp>
    </p:spTree>
    <p:extLst>
      <p:ext uri="{BB962C8B-B14F-4D97-AF65-F5344CB8AC3E}">
        <p14:creationId xmlns:p14="http://schemas.microsoft.com/office/powerpoint/2010/main" val="392044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129D-C2DD-3B31-62AE-D6888ADAB99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D7BC902-B255-06D4-BFDB-DA8BAB9C24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4E9EF-B85E-2915-8082-697975F8A01D}"/>
              </a:ext>
            </a:extLst>
          </p:cNvPr>
          <p:cNvSpPr>
            <a:spLocks noGrp="1"/>
          </p:cNvSpPr>
          <p:nvPr>
            <p:ph type="dt" sz="half" idx="10"/>
          </p:nvPr>
        </p:nvSpPr>
        <p:spPr>
          <a:xfrm>
            <a:off x="838200" y="6356350"/>
            <a:ext cx="2743200" cy="365125"/>
          </a:xfrm>
          <a:prstGeom prst="rect">
            <a:avLst/>
          </a:prstGeom>
        </p:spPr>
        <p:txBody>
          <a:bodyPr/>
          <a:lstStyle/>
          <a:p>
            <a:fld id="{C73FB5EF-EA53-1246-9FD7-18D6D68265F3}" type="datetimeFigureOut">
              <a:rPr lang="en-US" smtClean="0"/>
              <a:t>4/27/2026</a:t>
            </a:fld>
            <a:endParaRPr lang="en-US"/>
          </a:p>
        </p:txBody>
      </p:sp>
      <p:sp>
        <p:nvSpPr>
          <p:cNvPr id="5" name="Footer Placeholder 4">
            <a:extLst>
              <a:ext uri="{FF2B5EF4-FFF2-40B4-BE49-F238E27FC236}">
                <a16:creationId xmlns:a16="http://schemas.microsoft.com/office/drawing/2014/main" id="{6D748565-6AD0-F989-9D2A-EEEE99ED17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94EAE5-A630-32E5-63A3-B78F7B09E4AB}"/>
              </a:ext>
            </a:extLst>
          </p:cNvPr>
          <p:cNvSpPr>
            <a:spLocks noGrp="1"/>
          </p:cNvSpPr>
          <p:nvPr>
            <p:ph type="sldNum" sz="quarter" idx="12"/>
          </p:nvPr>
        </p:nvSpPr>
        <p:spPr>
          <a:xfrm>
            <a:off x="8610600" y="6356350"/>
            <a:ext cx="2743200" cy="365125"/>
          </a:xfrm>
          <a:prstGeom prst="rect">
            <a:avLst/>
          </a:prstGeom>
        </p:spPr>
        <p:txBody>
          <a:bodyPr/>
          <a:lstStyle/>
          <a:p>
            <a:fld id="{5E8989BB-B237-5E4C-8F9D-8FE342C86426}" type="slidenum">
              <a:rPr lang="en-US" smtClean="0"/>
              <a:t>‹#›</a:t>
            </a:fld>
            <a:endParaRPr lang="en-US"/>
          </a:p>
        </p:txBody>
      </p:sp>
    </p:spTree>
    <p:extLst>
      <p:ext uri="{BB962C8B-B14F-4D97-AF65-F5344CB8AC3E}">
        <p14:creationId xmlns:p14="http://schemas.microsoft.com/office/powerpoint/2010/main" val="81782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0C5E4-4A99-439B-8A98-CAEB8563D67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886F288-A25D-3195-1A67-194391BD74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824140-5B5B-5461-BB83-CB5AD32ABB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06590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7.png"/><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3389610"/>
      </p:ext>
    </p:extLst>
  </p:cSld>
  <p:clrMap bg1="lt1" tx1="dk1" bg2="lt2" tx2="dk2" accent1="accent1" accent2="accent2" accent3="accent3" accent4="accent4" accent5="accent5" accent6="accent6" hlink="hlink" folHlink="folHlink"/>
  <p:sldLayoutIdLst>
    <p:sldLayoutId id="2147483692" r:id="rId1"/>
    <p:sldLayoutId id="2147483712" r:id="rId2"/>
    <p:sldLayoutId id="214748372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872913"/>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90"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4790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47786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0776C8-8E87-57C7-51F6-280FBB1E9E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078FEC1-9498-708F-AB72-529B1744B4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842040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7" r:id="rId3"/>
  </p:sldLayoutIdLst>
  <p:txStyles>
    <p:titleStyle>
      <a:lvl1pPr algn="l" defTabSz="914400" rtl="0" eaLnBrk="1" latinLnBrk="0" hangingPunct="1">
        <a:lnSpc>
          <a:spcPct val="90000"/>
        </a:lnSpc>
        <a:spcBef>
          <a:spcPct val="0"/>
        </a:spcBef>
        <a:buNone/>
        <a:defRPr sz="3600" b="1" i="0" kern="1200">
          <a:solidFill>
            <a:schemeClr val="bg1"/>
          </a:solidFill>
          <a:latin typeface="Aptos ExtraBold" panose="020B0004020202020204" pitchFamily="34" charset="0"/>
          <a:ea typeface="Open Sans ExtraBold" panose="020B0606030504020204" pitchFamily="34" charset="0"/>
          <a:cs typeface="Open Sans ExtraBold"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0776C8-8E87-57C7-51F6-280FBB1E9E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078FEC1-9498-708F-AB72-529B1744B4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096650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Lst>
  <p:txStyles>
    <p:titleStyle>
      <a:lvl1pPr algn="l" defTabSz="914400" rtl="0" eaLnBrk="1" latinLnBrk="0" hangingPunct="1">
        <a:lnSpc>
          <a:spcPct val="90000"/>
        </a:lnSpc>
        <a:spcBef>
          <a:spcPct val="0"/>
        </a:spcBef>
        <a:buNone/>
        <a:defRPr sz="3600" b="1" i="0" kern="1200">
          <a:solidFill>
            <a:schemeClr val="bg1"/>
          </a:solidFill>
          <a:latin typeface="Aptos ExtraBold" panose="020B0004020202020204" pitchFamily="34" charset="0"/>
          <a:ea typeface="Open Sans ExtraBold" panose="020B0606030504020204" pitchFamily="34" charset="0"/>
          <a:cs typeface="Open Sans ExtraBold"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0776C8-8E87-57C7-51F6-280FBB1E9E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078FEC1-9498-708F-AB72-529B1744B4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488169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Lst>
  <p:txStyles>
    <p:titleStyle>
      <a:lvl1pPr algn="l" defTabSz="914400" rtl="0" eaLnBrk="1" latinLnBrk="0" hangingPunct="1">
        <a:lnSpc>
          <a:spcPct val="90000"/>
        </a:lnSpc>
        <a:spcBef>
          <a:spcPct val="0"/>
        </a:spcBef>
        <a:buNone/>
        <a:defRPr sz="3600" b="1" i="0" kern="1200">
          <a:solidFill>
            <a:schemeClr val="bg1"/>
          </a:solidFill>
          <a:latin typeface="Aptos ExtraBold" panose="020B0004020202020204" pitchFamily="34" charset="0"/>
          <a:ea typeface="Open Sans ExtraBold" panose="020B0606030504020204" pitchFamily="34" charset="0"/>
          <a:cs typeface="Open Sans ExtraBold"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0.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members.arrm.org/ARRM/Membership/Organization/Join.aspx"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mpetersen@arrm.org" TargetMode="Externa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EA9A8-F11D-65E5-FA0F-ECB4B9C29F09}"/>
              </a:ext>
            </a:extLst>
          </p:cNvPr>
          <p:cNvSpPr>
            <a:spLocks noGrp="1"/>
          </p:cNvSpPr>
          <p:nvPr>
            <p:ph type="ctrTitle"/>
          </p:nvPr>
        </p:nvSpPr>
        <p:spPr/>
        <p:txBody>
          <a:bodyPr anchor="b">
            <a:normAutofit/>
          </a:bodyPr>
          <a:lstStyle/>
          <a:p>
            <a:r>
              <a:rPr lang="en-US" dirty="0">
                <a:latin typeface="Aptos Black" panose="020B0004020202020204" pitchFamily="34" charset="0"/>
              </a:rPr>
              <a:t>Building Value</a:t>
            </a:r>
          </a:p>
        </p:txBody>
      </p:sp>
      <p:sp>
        <p:nvSpPr>
          <p:cNvPr id="3" name="Title 1">
            <a:extLst>
              <a:ext uri="{FF2B5EF4-FFF2-40B4-BE49-F238E27FC236}">
                <a16:creationId xmlns:a16="http://schemas.microsoft.com/office/drawing/2014/main" id="{18A337D2-DC5C-1FB2-3C75-F81574BE85F3}"/>
              </a:ext>
            </a:extLst>
          </p:cNvPr>
          <p:cNvSpPr txBox="1">
            <a:spLocks/>
          </p:cNvSpPr>
          <p:nvPr/>
        </p:nvSpPr>
        <p:spPr>
          <a:xfrm>
            <a:off x="489944" y="2967090"/>
            <a:ext cx="7665929" cy="1060625"/>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5400" b="1" i="0" kern="120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sz="2400" b="0" i="1" dirty="0">
                <a:latin typeface="Aptos" panose="020B0004020202020204" pitchFamily="34" charset="0"/>
                <a:ea typeface="Open Sans" panose="020B0606030504020204" pitchFamily="34" charset="0"/>
                <a:cs typeface="Open Sans" panose="020B0606030504020204" pitchFamily="34" charset="0"/>
              </a:rPr>
              <a:t>How Authenticity Drives Member Renewals</a:t>
            </a:r>
          </a:p>
        </p:txBody>
      </p:sp>
    </p:spTree>
    <p:extLst>
      <p:ext uri="{BB962C8B-B14F-4D97-AF65-F5344CB8AC3E}">
        <p14:creationId xmlns:p14="http://schemas.microsoft.com/office/powerpoint/2010/main" val="138935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412EC4D-68C4-4B3D-B34A-87B32E90FD13}"/>
              </a:ext>
            </a:extLst>
          </p:cNvPr>
          <p:cNvSpPr>
            <a:spLocks noGrp="1"/>
          </p:cNvSpPr>
          <p:nvPr>
            <p:ph type="subTitle" idx="1"/>
          </p:nvPr>
        </p:nvSpPr>
        <p:spPr>
          <a:xfrm>
            <a:off x="3713856" y="2612221"/>
            <a:ext cx="6655322" cy="1304274"/>
          </a:xfrm>
        </p:spPr>
        <p:txBody>
          <a:bodyPr/>
          <a:lstStyle/>
          <a:p>
            <a:pPr>
              <a:lnSpc>
                <a:spcPct val="100000"/>
              </a:lnSpc>
            </a:pPr>
            <a:r>
              <a:rPr lang="en-US" b="1" dirty="0"/>
              <a:t>Megan Petersen</a:t>
            </a:r>
          </a:p>
          <a:p>
            <a:pPr>
              <a:lnSpc>
                <a:spcPct val="100000"/>
              </a:lnSpc>
            </a:pPr>
            <a:r>
              <a:rPr lang="en-US" sz="1800" i="1" dirty="0">
                <a:ea typeface="Open Sans Light" panose="020B0306030504020204" pitchFamily="34" charset="0"/>
                <a:cs typeface="Open Sans Light" panose="020B0306030504020204" pitchFamily="34" charset="0"/>
              </a:rPr>
              <a:t>Manager of Communications</a:t>
            </a:r>
          </a:p>
          <a:p>
            <a:pPr>
              <a:lnSpc>
                <a:spcPct val="100000"/>
              </a:lnSpc>
            </a:pPr>
            <a:r>
              <a:rPr lang="en-US" sz="1800" b="1" dirty="0"/>
              <a:t>Association of Residential Resources in Minnesota (ARRM)</a:t>
            </a:r>
          </a:p>
        </p:txBody>
      </p:sp>
      <p:sp>
        <p:nvSpPr>
          <p:cNvPr id="4" name="Oval 3">
            <a:extLst>
              <a:ext uri="{FF2B5EF4-FFF2-40B4-BE49-F238E27FC236}">
                <a16:creationId xmlns:a16="http://schemas.microsoft.com/office/drawing/2014/main" id="{1B0F0EA6-9FAD-41A2-A680-2203C5AE39D3}"/>
              </a:ext>
            </a:extLst>
          </p:cNvPr>
          <p:cNvSpPr/>
          <p:nvPr/>
        </p:nvSpPr>
        <p:spPr>
          <a:xfrm>
            <a:off x="1767647" y="2425372"/>
            <a:ext cx="1677972" cy="1677972"/>
          </a:xfrm>
          <a:prstGeom prst="ellipse">
            <a:avLst/>
          </a:prstGeom>
          <a:blipFill>
            <a:blip r:embed="rId2" cstate="print">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143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226C31-F5E7-DB76-8F3A-346810281E83}"/>
              </a:ext>
            </a:extLst>
          </p:cNvPr>
          <p:cNvPicPr>
            <a:picLocks noChangeAspect="1"/>
          </p:cNvPicPr>
          <p:nvPr/>
        </p:nvPicPr>
        <p:blipFill>
          <a:blip r:embed="rId3">
            <a:alphaModFix amt="3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0480" y="-881936"/>
            <a:ext cx="11658600" cy="7760256"/>
          </a:xfrm>
          <a:prstGeom prst="rect">
            <a:avLst/>
          </a:prstGeom>
        </p:spPr>
      </p:pic>
      <p:pic>
        <p:nvPicPr>
          <p:cNvPr id="6" name="Picture 5">
            <a:extLst>
              <a:ext uri="{FF2B5EF4-FFF2-40B4-BE49-F238E27FC236}">
                <a16:creationId xmlns:a16="http://schemas.microsoft.com/office/drawing/2014/main" id="{85D6904B-88F4-9CC6-46CA-9B03540F9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02256"/>
            <a:ext cx="11658600" cy="7760256"/>
          </a:xfrm>
          <a:prstGeom prst="rect">
            <a:avLst/>
          </a:prstGeom>
        </p:spPr>
      </p:pic>
      <p:sp>
        <p:nvSpPr>
          <p:cNvPr id="7" name="Title 1">
            <a:extLst>
              <a:ext uri="{FF2B5EF4-FFF2-40B4-BE49-F238E27FC236}">
                <a16:creationId xmlns:a16="http://schemas.microsoft.com/office/drawing/2014/main" id="{043BCD1E-8FCA-44A7-E72D-DC3BBA824FBD}"/>
              </a:ext>
            </a:extLst>
          </p:cNvPr>
          <p:cNvSpPr txBox="1">
            <a:spLocks/>
          </p:cNvSpPr>
          <p:nvPr/>
        </p:nvSpPr>
        <p:spPr>
          <a:xfrm>
            <a:off x="354653" y="676256"/>
            <a:ext cx="10515600" cy="645528"/>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800" b="1" i="0" kern="1200">
                <a:solidFill>
                  <a:schemeClr val="bg1"/>
                </a:solidFill>
                <a:latin typeface="Aptos ExtraBold" panose="020B0004020202020204" pitchFamily="34" charset="0"/>
                <a:ea typeface="Open Sans ExtraBold" panose="020B0606030504020204" pitchFamily="34" charset="0"/>
                <a:cs typeface="Open Sans ExtraBold" panose="020B0606030504020204" pitchFamily="34" charset="0"/>
              </a:defRPr>
            </a:lvl1pPr>
          </a:lstStyle>
          <a:p>
            <a:r>
              <a:rPr lang="en-US" dirty="0"/>
              <a:t>The reality of comms at a small non-profit</a:t>
            </a:r>
          </a:p>
        </p:txBody>
      </p:sp>
    </p:spTree>
    <p:extLst>
      <p:ext uri="{BB962C8B-B14F-4D97-AF65-F5344CB8AC3E}">
        <p14:creationId xmlns:p14="http://schemas.microsoft.com/office/powerpoint/2010/main" val="115818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E12CC745-4E51-4EB3-5033-CCC0FB2F787A}"/>
              </a:ext>
            </a:extLst>
          </p:cNvPr>
          <p:cNvSpPr>
            <a:spLocks noGrp="1"/>
          </p:cNvSpPr>
          <p:nvPr>
            <p:ph type="title"/>
          </p:nvPr>
        </p:nvSpPr>
        <p:spPr/>
        <p:txBody>
          <a:bodyPr/>
          <a:lstStyle/>
          <a:p>
            <a:r>
              <a:rPr lang="en-US" dirty="0"/>
              <a:t>What do we mean when we say “AI”?</a:t>
            </a:r>
          </a:p>
        </p:txBody>
      </p:sp>
      <p:sp>
        <p:nvSpPr>
          <p:cNvPr id="16" name="Content Placeholder 15">
            <a:extLst>
              <a:ext uri="{FF2B5EF4-FFF2-40B4-BE49-F238E27FC236}">
                <a16:creationId xmlns:a16="http://schemas.microsoft.com/office/drawing/2014/main" id="{D6435B92-63D5-617E-E3A2-E56FDC8B0F34}"/>
              </a:ext>
            </a:extLst>
          </p:cNvPr>
          <p:cNvSpPr>
            <a:spLocks noGrp="1"/>
          </p:cNvSpPr>
          <p:nvPr>
            <p:ph sz="half" idx="1"/>
          </p:nvPr>
        </p:nvSpPr>
        <p:spPr>
          <a:xfrm>
            <a:off x="1078776" y="1620838"/>
            <a:ext cx="5181600" cy="4033819"/>
          </a:xfrm>
        </p:spPr>
        <p:txBody>
          <a:bodyPr/>
          <a:lstStyle/>
          <a:p>
            <a:r>
              <a:rPr lang="en-US" dirty="0"/>
              <a:t>Large Language Models (LLMs): have a vast repository of content and use probability to guess what the next word in a sequence will be in order to answer questions. </a:t>
            </a:r>
          </a:p>
          <a:p>
            <a:pPr lvl="1"/>
            <a:r>
              <a:rPr lang="en-US" dirty="0"/>
              <a:t>LLMs do not “think” or innovate</a:t>
            </a:r>
          </a:p>
          <a:p>
            <a:pPr lvl="1"/>
            <a:r>
              <a:rPr lang="en-US" dirty="0"/>
              <a:t>LLMs mimic human writing and speech patterns</a:t>
            </a:r>
          </a:p>
          <a:p>
            <a:pPr lvl="1"/>
            <a:r>
              <a:rPr lang="en-US" dirty="0"/>
              <a:t>LLMs hallucinate</a:t>
            </a:r>
          </a:p>
        </p:txBody>
      </p:sp>
      <p:pic>
        <p:nvPicPr>
          <p:cNvPr id="22" name="Content Placeholder 21">
            <a:extLst>
              <a:ext uri="{FF2B5EF4-FFF2-40B4-BE49-F238E27FC236}">
                <a16:creationId xmlns:a16="http://schemas.microsoft.com/office/drawing/2014/main" id="{C394C68A-D37F-A52A-50AD-7278FA65992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t="25086" b="28971"/>
          <a:stretch>
            <a:fillRect/>
          </a:stretch>
        </p:blipFill>
        <p:spPr>
          <a:xfrm>
            <a:off x="6645072" y="2069646"/>
            <a:ext cx="4997534" cy="2718707"/>
          </a:xfrm>
          <a:prstGeom prst="rect">
            <a:avLst/>
          </a:prstGeom>
        </p:spPr>
      </p:pic>
      <p:sp>
        <p:nvSpPr>
          <p:cNvPr id="19" name="Title 17">
            <a:extLst>
              <a:ext uri="{FF2B5EF4-FFF2-40B4-BE49-F238E27FC236}">
                <a16:creationId xmlns:a16="http://schemas.microsoft.com/office/drawing/2014/main" id="{B1D2D248-34DA-0120-BFF2-A3D3EE6B9BCA}"/>
              </a:ext>
            </a:extLst>
          </p:cNvPr>
          <p:cNvSpPr txBox="1">
            <a:spLocks/>
          </p:cNvSpPr>
          <p:nvPr/>
        </p:nvSpPr>
        <p:spPr>
          <a:xfrm>
            <a:off x="1002576" y="5973938"/>
            <a:ext cx="10515600" cy="645528"/>
          </a:xfrm>
          <a:prstGeom prst="rect">
            <a:avLst/>
          </a:prstGeom>
        </p:spPr>
        <p:txBody>
          <a:bodyPr/>
          <a:lstStyle>
            <a:lvl1pPr algn="l" defTabSz="914400" rtl="0" eaLnBrk="1" latinLnBrk="0" hangingPunct="1">
              <a:lnSpc>
                <a:spcPct val="90000"/>
              </a:lnSpc>
              <a:spcBef>
                <a:spcPct val="0"/>
              </a:spcBef>
              <a:buNone/>
              <a:defRPr sz="3200" b="1" i="0" kern="120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dirty="0"/>
              <a:t>A quick reminder: Computers are not magic.</a:t>
            </a:r>
          </a:p>
        </p:txBody>
      </p:sp>
    </p:spTree>
    <p:extLst>
      <p:ext uri="{BB962C8B-B14F-4D97-AF65-F5344CB8AC3E}">
        <p14:creationId xmlns:p14="http://schemas.microsoft.com/office/powerpoint/2010/main" val="3853666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D7C2154-C1AF-A2E5-2738-2DBEB50E6333}"/>
              </a:ext>
            </a:extLst>
          </p:cNvPr>
          <p:cNvSpPr>
            <a:spLocks noGrp="1"/>
          </p:cNvSpPr>
          <p:nvPr>
            <p:ph type="ctrTitle"/>
          </p:nvPr>
        </p:nvSpPr>
        <p:spPr>
          <a:xfrm>
            <a:off x="585194" y="1666888"/>
            <a:ext cx="8787406" cy="2181212"/>
          </a:xfrm>
        </p:spPr>
        <p:txBody>
          <a:bodyPr>
            <a:normAutofit/>
          </a:bodyPr>
          <a:lstStyle/>
          <a:p>
            <a:r>
              <a:rPr lang="en-US" dirty="0"/>
              <a:t>Quality, quantity, or a secret third thing</a:t>
            </a:r>
          </a:p>
        </p:txBody>
      </p:sp>
    </p:spTree>
    <p:extLst>
      <p:ext uri="{BB962C8B-B14F-4D97-AF65-F5344CB8AC3E}">
        <p14:creationId xmlns:p14="http://schemas.microsoft.com/office/powerpoint/2010/main" val="3703377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2B8C19E-004C-9D5F-CE2E-9018F7C5916F}"/>
              </a:ext>
            </a:extLst>
          </p:cNvPr>
          <p:cNvSpPr>
            <a:spLocks noGrp="1"/>
          </p:cNvSpPr>
          <p:nvPr>
            <p:ph type="title"/>
          </p:nvPr>
        </p:nvSpPr>
        <p:spPr/>
        <p:txBody>
          <a:bodyPr/>
          <a:lstStyle/>
          <a:p>
            <a:r>
              <a:rPr lang="en-US" dirty="0"/>
              <a:t>AI;DR</a:t>
            </a:r>
            <a:endParaRPr lang="en-US" i="1" dirty="0"/>
          </a:p>
        </p:txBody>
      </p:sp>
      <p:pic>
        <p:nvPicPr>
          <p:cNvPr id="1026" name="Picture 2" descr="r/NonPoliticalTwitter - Kate McKean Over on threads someone just use ai;dr and we all need to adopt that right quick 2.56 PM Feb 11, 2026 Everybody can reply">
            <a:extLst>
              <a:ext uri="{FF2B5EF4-FFF2-40B4-BE49-F238E27FC236}">
                <a16:creationId xmlns:a16="http://schemas.microsoft.com/office/drawing/2014/main" id="{AD87D17C-6147-C951-45F5-821603C154E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892578" y="2052642"/>
            <a:ext cx="5367798" cy="2752716"/>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459E3FA2-C930-E6E5-F129-60189EEC577A}"/>
              </a:ext>
            </a:extLst>
          </p:cNvPr>
          <p:cNvSpPr>
            <a:spLocks noGrp="1"/>
          </p:cNvSpPr>
          <p:nvPr>
            <p:ph sz="half" idx="2"/>
          </p:nvPr>
        </p:nvSpPr>
        <p:spPr/>
        <p:txBody>
          <a:bodyPr/>
          <a:lstStyle/>
          <a:p>
            <a:r>
              <a:rPr lang="en-US" dirty="0"/>
              <a:t>Some basic best practices:</a:t>
            </a:r>
          </a:p>
          <a:p>
            <a:pPr lvl="1"/>
            <a:r>
              <a:rPr lang="en-US" dirty="0"/>
              <a:t>Brand style guide</a:t>
            </a:r>
          </a:p>
          <a:p>
            <a:pPr lvl="1"/>
            <a:r>
              <a:rPr lang="en-US" dirty="0"/>
              <a:t>Using industry terms appropriately and accurately reflect your industry</a:t>
            </a:r>
          </a:p>
          <a:p>
            <a:pPr lvl="1"/>
            <a:r>
              <a:rPr lang="en-US" dirty="0"/>
              <a:t>Distinguishing brand from competitors</a:t>
            </a:r>
          </a:p>
          <a:p>
            <a:pPr lvl="1"/>
            <a:r>
              <a:rPr lang="en-US" dirty="0"/>
              <a:t>Use organization’s comms to connect with your community </a:t>
            </a:r>
            <a:r>
              <a:rPr lang="en-US" i="1" dirty="0"/>
              <a:t>authentically.</a:t>
            </a:r>
          </a:p>
        </p:txBody>
      </p:sp>
    </p:spTree>
    <p:extLst>
      <p:ext uri="{BB962C8B-B14F-4D97-AF65-F5344CB8AC3E}">
        <p14:creationId xmlns:p14="http://schemas.microsoft.com/office/powerpoint/2010/main" val="1030603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65FBB5D-F4A2-3547-D057-D847D0FDBC91}"/>
              </a:ext>
            </a:extLst>
          </p:cNvPr>
          <p:cNvSpPr>
            <a:spLocks noGrp="1"/>
          </p:cNvSpPr>
          <p:nvPr>
            <p:ph type="title"/>
          </p:nvPr>
        </p:nvSpPr>
        <p:spPr/>
        <p:txBody>
          <a:bodyPr/>
          <a:lstStyle/>
          <a:p>
            <a:r>
              <a:rPr lang="en-US" dirty="0"/>
              <a:t>AI;DR</a:t>
            </a:r>
          </a:p>
        </p:txBody>
      </p:sp>
      <p:sp>
        <p:nvSpPr>
          <p:cNvPr id="5" name="Subtitle 4">
            <a:extLst>
              <a:ext uri="{FF2B5EF4-FFF2-40B4-BE49-F238E27FC236}">
                <a16:creationId xmlns:a16="http://schemas.microsoft.com/office/drawing/2014/main" id="{456FC434-A06B-AC4E-7F54-94CEF12FC017}"/>
              </a:ext>
            </a:extLst>
          </p:cNvPr>
          <p:cNvSpPr>
            <a:spLocks noGrp="1"/>
          </p:cNvSpPr>
          <p:nvPr>
            <p:ph sz="half" idx="1"/>
          </p:nvPr>
        </p:nvSpPr>
        <p:spPr>
          <a:xfrm>
            <a:off x="2012086" y="1940119"/>
            <a:ext cx="9039366" cy="4033819"/>
          </a:xfrm>
        </p:spPr>
        <p:txBody>
          <a:bodyPr/>
          <a:lstStyle/>
          <a:p>
            <a:pPr marL="0" indent="0">
              <a:buNone/>
            </a:pPr>
            <a:r>
              <a:rPr lang="en-US" dirty="0"/>
              <a:t>We find large differences in grammatical, lexical, and stylistic features, demonstrating that LLMs prefer specific grammatical structures and struggle to match the stylistic variation present in human communication, particularly as that variation aligns with the conventions that structure genres such as academic writing, interactive speech, or journalistic news. </a:t>
            </a:r>
          </a:p>
          <a:p>
            <a:pPr marL="0" indent="0">
              <a:buNone/>
            </a:pPr>
            <a:r>
              <a:rPr lang="en-US" sz="2000" i="1" dirty="0"/>
              <a:t>“Do LLMs write like humans? Variation in grammatical and rhetorical styles. Reinhart et. al., 2025. pmc.ncbi.nlm.nih.gov/articles/PMC11874169/</a:t>
            </a:r>
          </a:p>
        </p:txBody>
      </p:sp>
      <p:sp>
        <p:nvSpPr>
          <p:cNvPr id="6" name="TextBox 5">
            <a:extLst>
              <a:ext uri="{FF2B5EF4-FFF2-40B4-BE49-F238E27FC236}">
                <a16:creationId xmlns:a16="http://schemas.microsoft.com/office/drawing/2014/main" id="{FC6B9320-F567-F764-9422-D0AD14C34E11}"/>
              </a:ext>
            </a:extLst>
          </p:cNvPr>
          <p:cNvSpPr txBox="1"/>
          <p:nvPr/>
        </p:nvSpPr>
        <p:spPr>
          <a:xfrm>
            <a:off x="673824" y="1313817"/>
            <a:ext cx="2676524" cy="3154710"/>
          </a:xfrm>
          <a:prstGeom prst="rect">
            <a:avLst/>
          </a:prstGeom>
          <a:noFill/>
        </p:spPr>
        <p:txBody>
          <a:bodyPr wrap="square" rtlCol="0">
            <a:spAutoFit/>
          </a:bodyPr>
          <a:lstStyle/>
          <a:p>
            <a:r>
              <a:rPr lang="en-US" sz="19900" dirty="0">
                <a:latin typeface="Aptos" panose="020B0004020202020204" pitchFamily="34" charset="0"/>
              </a:rPr>
              <a:t>“</a:t>
            </a:r>
            <a:endParaRPr lang="en-US" sz="11500" dirty="0">
              <a:latin typeface="Aptos" panose="020B0004020202020204" pitchFamily="34" charset="0"/>
            </a:endParaRPr>
          </a:p>
        </p:txBody>
      </p:sp>
      <p:sp>
        <p:nvSpPr>
          <p:cNvPr id="8" name="TextBox 7">
            <a:extLst>
              <a:ext uri="{FF2B5EF4-FFF2-40B4-BE49-F238E27FC236}">
                <a16:creationId xmlns:a16="http://schemas.microsoft.com/office/drawing/2014/main" id="{94E75B93-5809-04E9-6D41-4FD43822918D}"/>
              </a:ext>
            </a:extLst>
          </p:cNvPr>
          <p:cNvSpPr txBox="1"/>
          <p:nvPr/>
        </p:nvSpPr>
        <p:spPr>
          <a:xfrm>
            <a:off x="10381236" y="3347256"/>
            <a:ext cx="1340432" cy="3154710"/>
          </a:xfrm>
          <a:prstGeom prst="rect">
            <a:avLst/>
          </a:prstGeom>
          <a:noFill/>
        </p:spPr>
        <p:txBody>
          <a:bodyPr wrap="none" rtlCol="0">
            <a:spAutoFit/>
          </a:bodyPr>
          <a:lstStyle/>
          <a:p>
            <a:r>
              <a:rPr lang="en-US" sz="19900" dirty="0">
                <a:latin typeface="Aptos" panose="020B0004020202020204" pitchFamily="34" charset="0"/>
              </a:rPr>
              <a:t>”</a:t>
            </a:r>
            <a:endParaRPr lang="en-US" sz="19900" dirty="0"/>
          </a:p>
        </p:txBody>
      </p:sp>
    </p:spTree>
    <p:extLst>
      <p:ext uri="{BB962C8B-B14F-4D97-AF65-F5344CB8AC3E}">
        <p14:creationId xmlns:p14="http://schemas.microsoft.com/office/powerpoint/2010/main" val="1830766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675C12-70AD-C91E-0070-495E92D2AFD1}"/>
              </a:ext>
            </a:extLst>
          </p:cNvPr>
          <p:cNvSpPr>
            <a:spLocks noGrp="1"/>
          </p:cNvSpPr>
          <p:nvPr>
            <p:ph type="title"/>
          </p:nvPr>
        </p:nvSpPr>
        <p:spPr>
          <a:xfrm>
            <a:off x="5498376" y="2178653"/>
            <a:ext cx="10515600" cy="645528"/>
          </a:xfrm>
        </p:spPr>
        <p:txBody>
          <a:bodyPr/>
          <a:lstStyle/>
          <a:p>
            <a:r>
              <a:rPr lang="en-US" dirty="0"/>
              <a:t>AI;DR</a:t>
            </a:r>
          </a:p>
        </p:txBody>
      </p:sp>
      <p:sp>
        <p:nvSpPr>
          <p:cNvPr id="11" name="Content Placeholder 10">
            <a:extLst>
              <a:ext uri="{FF2B5EF4-FFF2-40B4-BE49-F238E27FC236}">
                <a16:creationId xmlns:a16="http://schemas.microsoft.com/office/drawing/2014/main" id="{DA8D8A0C-9330-8B8D-BCE2-9A5FD3D178EE}"/>
              </a:ext>
            </a:extLst>
          </p:cNvPr>
          <p:cNvSpPr>
            <a:spLocks noGrp="1"/>
          </p:cNvSpPr>
          <p:nvPr>
            <p:ph sz="half" idx="1"/>
          </p:nvPr>
        </p:nvSpPr>
        <p:spPr>
          <a:xfrm>
            <a:off x="5498376" y="3091691"/>
            <a:ext cx="6693624" cy="1556510"/>
          </a:xfrm>
        </p:spPr>
        <p:txBody>
          <a:bodyPr/>
          <a:lstStyle/>
          <a:p>
            <a:r>
              <a:rPr lang="en-US" dirty="0"/>
              <a:t>It all comes down to </a:t>
            </a:r>
            <a:r>
              <a:rPr lang="en-US" i="1" dirty="0"/>
              <a:t>taste.</a:t>
            </a:r>
            <a:endParaRPr lang="en-US" dirty="0"/>
          </a:p>
          <a:p>
            <a:r>
              <a:rPr lang="en-US" dirty="0"/>
              <a:t>LLMs aim to please; be critical</a:t>
            </a:r>
          </a:p>
        </p:txBody>
      </p:sp>
      <p:pic>
        <p:nvPicPr>
          <p:cNvPr id="12" name="Content Placeholder 8">
            <a:extLst>
              <a:ext uri="{FF2B5EF4-FFF2-40B4-BE49-F238E27FC236}">
                <a16:creationId xmlns:a16="http://schemas.microsoft.com/office/drawing/2014/main" id="{70B9914C-7DDE-6955-EEEB-02496AA072B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t="13144" b="8614"/>
          <a:stretch>
            <a:fillRect/>
          </a:stretch>
        </p:blipFill>
        <p:spPr>
          <a:xfrm>
            <a:off x="1069522" y="362320"/>
            <a:ext cx="3523200" cy="5993154"/>
          </a:xfrm>
          <a:prstGeom prst="rect">
            <a:avLst/>
          </a:prstGeom>
        </p:spPr>
      </p:pic>
    </p:spTree>
    <p:extLst>
      <p:ext uri="{BB962C8B-B14F-4D97-AF65-F5344CB8AC3E}">
        <p14:creationId xmlns:p14="http://schemas.microsoft.com/office/powerpoint/2010/main" val="1132606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45B31-A2C1-05C6-57A3-210B4B8F2221}"/>
              </a:ext>
            </a:extLst>
          </p:cNvPr>
          <p:cNvSpPr>
            <a:spLocks noGrp="1"/>
          </p:cNvSpPr>
          <p:nvPr>
            <p:ph type="ctrTitle"/>
          </p:nvPr>
        </p:nvSpPr>
        <p:spPr/>
        <p:txBody>
          <a:bodyPr/>
          <a:lstStyle/>
          <a:p>
            <a:r>
              <a:rPr lang="en-US" dirty="0"/>
              <a:t>Member Renewal Campaigns</a:t>
            </a:r>
          </a:p>
        </p:txBody>
      </p:sp>
      <p:sp>
        <p:nvSpPr>
          <p:cNvPr id="3" name="Subtitle 2">
            <a:extLst>
              <a:ext uri="{FF2B5EF4-FFF2-40B4-BE49-F238E27FC236}">
                <a16:creationId xmlns:a16="http://schemas.microsoft.com/office/drawing/2014/main" id="{A6857E42-3CC0-7642-E52A-95979D307E2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32328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79EE73-466E-8421-A4FB-87E53FE3D9A4}"/>
              </a:ext>
            </a:extLst>
          </p:cNvPr>
          <p:cNvSpPr>
            <a:spLocks noGrp="1"/>
          </p:cNvSpPr>
          <p:nvPr>
            <p:ph type="title"/>
          </p:nvPr>
        </p:nvSpPr>
        <p:spPr>
          <a:xfrm>
            <a:off x="1002576" y="293512"/>
            <a:ext cx="5181600" cy="563738"/>
          </a:xfrm>
        </p:spPr>
        <p:txBody>
          <a:bodyPr/>
          <a:lstStyle/>
          <a:p>
            <a:r>
              <a:rPr lang="en-US" dirty="0"/>
              <a:t>ChatGPT</a:t>
            </a:r>
          </a:p>
        </p:txBody>
      </p:sp>
      <p:sp>
        <p:nvSpPr>
          <p:cNvPr id="5" name="Content Placeholder 4">
            <a:extLst>
              <a:ext uri="{FF2B5EF4-FFF2-40B4-BE49-F238E27FC236}">
                <a16:creationId xmlns:a16="http://schemas.microsoft.com/office/drawing/2014/main" id="{88C07DCA-46C3-B350-40B4-77A9B5AA29DA}"/>
              </a:ext>
            </a:extLst>
          </p:cNvPr>
          <p:cNvSpPr>
            <a:spLocks noGrp="1"/>
          </p:cNvSpPr>
          <p:nvPr>
            <p:ph sz="half" idx="1"/>
          </p:nvPr>
        </p:nvSpPr>
        <p:spPr>
          <a:xfrm>
            <a:off x="983526" y="765952"/>
            <a:ext cx="10617924" cy="5939648"/>
          </a:xfrm>
        </p:spPr>
        <p:txBody>
          <a:bodyPr/>
          <a:lstStyle/>
          <a:p>
            <a:pPr marL="0" indent="0">
              <a:buNone/>
            </a:pPr>
            <a:r>
              <a:rPr lang="en-US" b="1" dirty="0"/>
              <a:t>Subject:</a:t>
            </a:r>
            <a:r>
              <a:rPr lang="en-US" dirty="0"/>
              <a:t> Continue Strengthening Minnesota’s Disability &amp; Mental Health Community</a:t>
            </a:r>
          </a:p>
          <a:p>
            <a:pPr marL="0" indent="0">
              <a:buNone/>
            </a:pPr>
            <a:r>
              <a:rPr lang="en-US" dirty="0"/>
              <a:t>Dear [Member Name],</a:t>
            </a:r>
          </a:p>
          <a:p>
            <a:pPr marL="0" indent="0">
              <a:buNone/>
            </a:pPr>
            <a:r>
              <a:rPr lang="en-US" dirty="0"/>
              <a:t>As a valued ARRM member, you play a vital role in strengthening services for people with disabilities and mental health needs across Minnesota. Your partnership ensures that organizations like ours can advocate fiercely, share essential information, and support providers doing life-changing work every day.</a:t>
            </a:r>
          </a:p>
          <a:p>
            <a:pPr marL="0" indent="0">
              <a:buNone/>
            </a:pPr>
            <a:r>
              <a:rPr lang="en-US" b="1" dirty="0"/>
              <a:t>Your membership renewal helps sustain this mission.</a:t>
            </a:r>
            <a:br>
              <a:rPr lang="en-US" dirty="0"/>
            </a:br>
            <a:r>
              <a:rPr lang="en-US" dirty="0"/>
              <a:t>Please take a moment to renew today so we can continue standing with you in the year ahead.</a:t>
            </a:r>
          </a:p>
          <a:p>
            <a:pPr marL="0" indent="0">
              <a:buNone/>
            </a:pPr>
            <a:r>
              <a:rPr lang="en-US" dirty="0"/>
              <a:t>Renew here: [Renewal Link]</a:t>
            </a:r>
          </a:p>
          <a:p>
            <a:pPr marL="0" indent="0">
              <a:buNone/>
            </a:pPr>
            <a:r>
              <a:rPr lang="en-US" dirty="0"/>
              <a:t>Thank you for your leadership and commitment to the people we serve.</a:t>
            </a:r>
          </a:p>
          <a:p>
            <a:pPr marL="0" indent="0">
              <a:buNone/>
            </a:pPr>
            <a:r>
              <a:rPr lang="en-US" dirty="0"/>
              <a:t>Warmly,</a:t>
            </a:r>
            <a:br>
              <a:rPr lang="en-US" dirty="0"/>
            </a:br>
            <a:r>
              <a:rPr lang="en-US" dirty="0"/>
              <a:t>[Your Name]</a:t>
            </a:r>
            <a:br>
              <a:rPr lang="en-US" dirty="0"/>
            </a:br>
            <a:r>
              <a:rPr lang="en-US" dirty="0"/>
              <a:t>ARRM</a:t>
            </a:r>
          </a:p>
          <a:p>
            <a:pPr marL="0" indent="0">
              <a:buNone/>
            </a:pPr>
            <a:endParaRPr lang="en-US" dirty="0"/>
          </a:p>
        </p:txBody>
      </p:sp>
    </p:spTree>
    <p:extLst>
      <p:ext uri="{BB962C8B-B14F-4D97-AF65-F5344CB8AC3E}">
        <p14:creationId xmlns:p14="http://schemas.microsoft.com/office/powerpoint/2010/main" val="1039646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03677-E267-F705-198D-E25AC043AF51}"/>
              </a:ext>
            </a:extLst>
          </p:cNvPr>
          <p:cNvSpPr>
            <a:spLocks noGrp="1"/>
          </p:cNvSpPr>
          <p:nvPr>
            <p:ph type="title"/>
          </p:nvPr>
        </p:nvSpPr>
        <p:spPr/>
        <p:txBody>
          <a:bodyPr/>
          <a:lstStyle/>
          <a:p>
            <a:r>
              <a:rPr lang="en-US" dirty="0"/>
              <a:t>Megan</a:t>
            </a:r>
          </a:p>
        </p:txBody>
      </p:sp>
      <p:sp>
        <p:nvSpPr>
          <p:cNvPr id="3" name="Content Placeholder 2">
            <a:extLst>
              <a:ext uri="{FF2B5EF4-FFF2-40B4-BE49-F238E27FC236}">
                <a16:creationId xmlns:a16="http://schemas.microsoft.com/office/drawing/2014/main" id="{FA812DB5-733E-6052-7977-5B7519BFB322}"/>
              </a:ext>
            </a:extLst>
          </p:cNvPr>
          <p:cNvSpPr>
            <a:spLocks noGrp="1"/>
          </p:cNvSpPr>
          <p:nvPr>
            <p:ph sz="half" idx="1"/>
          </p:nvPr>
        </p:nvSpPr>
        <p:spPr>
          <a:xfrm>
            <a:off x="1002576" y="1661302"/>
            <a:ext cx="10515600" cy="4033819"/>
          </a:xfrm>
        </p:spPr>
        <p:txBody>
          <a:bodyPr/>
          <a:lstStyle/>
          <a:p>
            <a:pPr marL="0" indent="0">
              <a:buNone/>
            </a:pPr>
            <a:r>
              <a:rPr lang="en-US" sz="1800" b="1" dirty="0"/>
              <a:t>Subject:</a:t>
            </a:r>
            <a:r>
              <a:rPr lang="en-US" sz="1800" dirty="0"/>
              <a:t> Renew Today – Keep your ARRM Membership in 2026!</a:t>
            </a:r>
            <a:endParaRPr lang="en-US" sz="1800" b="1" dirty="0"/>
          </a:p>
          <a:p>
            <a:pPr marL="0" indent="0">
              <a:buNone/>
            </a:pPr>
            <a:r>
              <a:rPr lang="en-US" sz="1800" dirty="0"/>
              <a:t>Dear [Member Name],</a:t>
            </a:r>
          </a:p>
          <a:p>
            <a:pPr marL="0" indent="0">
              <a:buNone/>
            </a:pPr>
            <a:r>
              <a:rPr lang="en-US" sz="1800" dirty="0"/>
              <a:t>The last few weeks, we've been sharing with you the value of ARRM and encouraging members to </a:t>
            </a:r>
            <a:r>
              <a:rPr lang="en-US" sz="1800" b="1" u="sng" dirty="0">
                <a:hlinkClick r:id="rId3"/>
              </a:rPr>
              <a:t>start the member renewal process now </a:t>
            </a:r>
            <a:r>
              <a:rPr lang="en-US" sz="1800" dirty="0"/>
              <a:t>as we gear up for 2026. And last week at Leadership Conference, we heard all the ways that ARRM members have put that value into action: serving on our committees to push disability services forward, advocating in Congress and the State Legislature to advance our policy agendas, and connecting with other members to make our industry better. </a:t>
            </a:r>
          </a:p>
          <a:p>
            <a:pPr marL="0" indent="0">
              <a:buNone/>
            </a:pPr>
            <a:r>
              <a:rPr lang="en-US" sz="1800" dirty="0"/>
              <a:t>This is a friendly reminder that ARRM membership renewals are </a:t>
            </a:r>
            <a:r>
              <a:rPr lang="en-US" sz="1800" b="1" dirty="0"/>
              <a:t>due by Friday, October 17</a:t>
            </a:r>
            <a:r>
              <a:rPr lang="en-US" sz="1800" dirty="0"/>
              <a:t>. Renewing today secures your organization’s continued access to advocacy, resources, and community connections in 2026. </a:t>
            </a:r>
          </a:p>
          <a:p>
            <a:pPr marL="0" indent="0">
              <a:buNone/>
            </a:pPr>
            <a:r>
              <a:rPr lang="en-US" sz="1800" b="1" u="sng" dirty="0">
                <a:hlinkClick r:id="rId3"/>
              </a:rPr>
              <a:t>Click here to begin the member renewal process</a:t>
            </a:r>
            <a:r>
              <a:rPr lang="en-US" sz="1800" dirty="0"/>
              <a:t> so you'll have access to all your member benefits in 2026. </a:t>
            </a:r>
          </a:p>
          <a:p>
            <a:pPr marL="0" indent="0">
              <a:buNone/>
            </a:pPr>
            <a:r>
              <a:rPr lang="en-US" sz="1800" dirty="0"/>
              <a:t>Please don't hesitate to reach out to me with any questions. </a:t>
            </a:r>
          </a:p>
          <a:p>
            <a:pPr marL="0" indent="0">
              <a:buNone/>
            </a:pPr>
            <a:r>
              <a:rPr lang="en-US" sz="1800" dirty="0"/>
              <a:t>Sincerely, </a:t>
            </a:r>
          </a:p>
          <a:p>
            <a:pPr marL="0" indent="0">
              <a:buNone/>
            </a:pPr>
            <a:r>
              <a:rPr lang="en-US" sz="1800" dirty="0"/>
              <a:t>Hope Hilgenberg, Manager of Member Experience</a:t>
            </a:r>
          </a:p>
          <a:p>
            <a:endParaRPr lang="en-US" sz="1800" dirty="0"/>
          </a:p>
        </p:txBody>
      </p:sp>
    </p:spTree>
    <p:extLst>
      <p:ext uri="{BB962C8B-B14F-4D97-AF65-F5344CB8AC3E}">
        <p14:creationId xmlns:p14="http://schemas.microsoft.com/office/powerpoint/2010/main" val="926577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E4CD-C9CC-A027-789F-ADE15DF3AE89}"/>
              </a:ext>
            </a:extLst>
          </p:cNvPr>
          <p:cNvSpPr>
            <a:spLocks noGrp="1"/>
          </p:cNvSpPr>
          <p:nvPr>
            <p:ph type="title"/>
          </p:nvPr>
        </p:nvSpPr>
        <p:spPr/>
        <p:txBody>
          <a:bodyPr/>
          <a:lstStyle/>
          <a:p>
            <a:r>
              <a:rPr lang="en-US" dirty="0"/>
              <a:t>Comparison</a:t>
            </a:r>
          </a:p>
        </p:txBody>
      </p:sp>
      <p:sp>
        <p:nvSpPr>
          <p:cNvPr id="3" name="Content Placeholder 2">
            <a:extLst>
              <a:ext uri="{FF2B5EF4-FFF2-40B4-BE49-F238E27FC236}">
                <a16:creationId xmlns:a16="http://schemas.microsoft.com/office/drawing/2014/main" id="{8C8220B5-0584-167A-A790-D6766931335D}"/>
              </a:ext>
            </a:extLst>
          </p:cNvPr>
          <p:cNvSpPr>
            <a:spLocks noGrp="1"/>
          </p:cNvSpPr>
          <p:nvPr>
            <p:ph sz="half" idx="1"/>
          </p:nvPr>
        </p:nvSpPr>
        <p:spPr/>
        <p:txBody>
          <a:bodyPr/>
          <a:lstStyle/>
          <a:p>
            <a:r>
              <a:rPr lang="en-US" dirty="0"/>
              <a:t>Chat GPT email</a:t>
            </a:r>
          </a:p>
          <a:p>
            <a:pPr lvl="1"/>
            <a:r>
              <a:rPr lang="en-US" dirty="0"/>
              <a:t>Briefer</a:t>
            </a:r>
          </a:p>
          <a:p>
            <a:pPr lvl="1"/>
            <a:r>
              <a:rPr lang="en-US" dirty="0"/>
              <a:t>More generic</a:t>
            </a:r>
          </a:p>
          <a:p>
            <a:pPr lvl="1"/>
            <a:r>
              <a:rPr lang="en-US" dirty="0"/>
              <a:t>Not in our brand voice</a:t>
            </a:r>
          </a:p>
          <a:p>
            <a:r>
              <a:rPr lang="en-US" dirty="0"/>
              <a:t>My email</a:t>
            </a:r>
          </a:p>
          <a:p>
            <a:pPr lvl="1"/>
            <a:r>
              <a:rPr lang="en-US" dirty="0"/>
              <a:t>Longer </a:t>
            </a:r>
          </a:p>
          <a:p>
            <a:pPr lvl="1"/>
            <a:r>
              <a:rPr lang="en-US" dirty="0"/>
              <a:t>Timely</a:t>
            </a:r>
          </a:p>
          <a:p>
            <a:pPr lvl="1"/>
            <a:r>
              <a:rPr lang="en-US" dirty="0"/>
              <a:t>Less generic writing style</a:t>
            </a:r>
          </a:p>
          <a:p>
            <a:pPr lvl="1"/>
            <a:endParaRPr lang="en-US" dirty="0"/>
          </a:p>
          <a:p>
            <a:pPr lvl="1"/>
            <a:endParaRPr lang="en-US" dirty="0"/>
          </a:p>
        </p:txBody>
      </p:sp>
      <p:pic>
        <p:nvPicPr>
          <p:cNvPr id="6" name="Content Placeholder 5">
            <a:extLst>
              <a:ext uri="{FF2B5EF4-FFF2-40B4-BE49-F238E27FC236}">
                <a16:creationId xmlns:a16="http://schemas.microsoft.com/office/drawing/2014/main" id="{D220519A-7F8B-8EBB-A957-D6EFDA7CDD3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38680" y="371094"/>
            <a:ext cx="5779496" cy="5526644"/>
          </a:xfrm>
          <a:prstGeom prst="rect">
            <a:avLst/>
          </a:prstGeom>
        </p:spPr>
      </p:pic>
    </p:spTree>
    <p:extLst>
      <p:ext uri="{BB962C8B-B14F-4D97-AF65-F5344CB8AC3E}">
        <p14:creationId xmlns:p14="http://schemas.microsoft.com/office/powerpoint/2010/main" val="2185639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13E196A-33D2-D1E0-550A-D7649ABDC388}"/>
              </a:ext>
            </a:extLst>
          </p:cNvPr>
          <p:cNvSpPr>
            <a:spLocks noGrp="1"/>
          </p:cNvSpPr>
          <p:nvPr>
            <p:ph idx="1"/>
          </p:nvPr>
        </p:nvSpPr>
        <p:spPr>
          <a:xfrm>
            <a:off x="1002579" y="1104240"/>
            <a:ext cx="10515600" cy="4023880"/>
          </a:xfrm>
        </p:spPr>
        <p:txBody>
          <a:bodyPr/>
          <a:lstStyle/>
          <a:p>
            <a:pPr marL="0" indent="0">
              <a:buNone/>
            </a:pPr>
            <a:r>
              <a:rPr lang="en-US" sz="2000" b="1" dirty="0"/>
              <a:t>Subject: “Weeks like this are why we have ARRM.”</a:t>
            </a:r>
          </a:p>
          <a:p>
            <a:pPr marL="0" indent="0">
              <a:buNone/>
            </a:pPr>
            <a:r>
              <a:rPr lang="en-US" sz="2000" dirty="0"/>
              <a:t>Dear [Member Name],</a:t>
            </a:r>
            <a:br>
              <a:rPr lang="en-US" sz="2000" dirty="0"/>
            </a:br>
            <a:r>
              <a:rPr lang="en-US" sz="2000" dirty="0"/>
              <a:t>In the midst of recent headlines and rising scrutiny on disability services, one member summed up the moment perfectly: </a:t>
            </a:r>
            <a:r>
              <a:rPr lang="en-US" sz="2000" b="1" dirty="0"/>
              <a:t>“Weeks like this are why we have ARRM.”</a:t>
            </a:r>
            <a:endParaRPr lang="en-US" sz="2000" dirty="0"/>
          </a:p>
          <a:p>
            <a:pPr marL="0" indent="0">
              <a:buNone/>
            </a:pPr>
            <a:r>
              <a:rPr lang="en-US" sz="2000" dirty="0"/>
              <a:t>When accusations of widespread fraud swept across Minnesota, ARRM moved quickly—providing accurate information, meeting with state leaders, and ensuring policymakers understood the real story of the work you do every day. We also created space for members to ask questions, share concerns, and get clear guidance in a rapidly shifting environment.</a:t>
            </a:r>
          </a:p>
          <a:p>
            <a:pPr marL="0" indent="0">
              <a:buNone/>
            </a:pPr>
            <a:r>
              <a:rPr lang="en-US" sz="2000" dirty="0"/>
              <a:t>This is the role ARRM plays—steady, coordinated, and focused on protecting the people and organizations that make quality services possible. And your membership is what allows us to do it.</a:t>
            </a:r>
          </a:p>
          <a:p>
            <a:pPr marL="0" indent="0">
              <a:buNone/>
            </a:pPr>
            <a:r>
              <a:rPr lang="en-US" sz="2000" dirty="0"/>
              <a:t>As we prepare for a pivotal year of policy, regulation, and system reform, we hope you’ll continue to stand with us. </a:t>
            </a:r>
            <a:r>
              <a:rPr lang="en-US" sz="2000" b="1" dirty="0"/>
              <a:t>Renew your membership today</a:t>
            </a:r>
            <a:r>
              <a:rPr lang="en-US" sz="2000" dirty="0"/>
              <a:t>, and remain part of a strong, unified voice advocating for disability services statewide.</a:t>
            </a:r>
          </a:p>
          <a:p>
            <a:pPr marL="0" indent="0">
              <a:buNone/>
            </a:pPr>
            <a:r>
              <a:rPr lang="en-US" sz="2000" b="1" dirty="0"/>
              <a:t>Renew your membership →</a:t>
            </a:r>
            <a:endParaRPr lang="en-US" sz="2000" dirty="0"/>
          </a:p>
        </p:txBody>
      </p:sp>
      <p:sp>
        <p:nvSpPr>
          <p:cNvPr id="5" name="Title 4">
            <a:extLst>
              <a:ext uri="{FF2B5EF4-FFF2-40B4-BE49-F238E27FC236}">
                <a16:creationId xmlns:a16="http://schemas.microsoft.com/office/drawing/2014/main" id="{1A44CDB0-D8D2-4406-83B2-205877A9D253}"/>
              </a:ext>
            </a:extLst>
          </p:cNvPr>
          <p:cNvSpPr>
            <a:spLocks noGrp="1"/>
          </p:cNvSpPr>
          <p:nvPr>
            <p:ph type="title"/>
          </p:nvPr>
        </p:nvSpPr>
        <p:spPr>
          <a:xfrm>
            <a:off x="1002579" y="458712"/>
            <a:ext cx="10515600" cy="645528"/>
          </a:xfrm>
        </p:spPr>
        <p:txBody>
          <a:bodyPr/>
          <a:lstStyle/>
          <a:p>
            <a:r>
              <a:rPr lang="en-US" dirty="0"/>
              <a:t>Chat example 2</a:t>
            </a:r>
          </a:p>
        </p:txBody>
      </p:sp>
    </p:spTree>
    <p:extLst>
      <p:ext uri="{BB962C8B-B14F-4D97-AF65-F5344CB8AC3E}">
        <p14:creationId xmlns:p14="http://schemas.microsoft.com/office/powerpoint/2010/main" val="2921936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7C2ABB-B921-1CF2-1A88-9051F6ADE877}"/>
              </a:ext>
            </a:extLst>
          </p:cNvPr>
          <p:cNvSpPr>
            <a:spLocks noGrp="1"/>
          </p:cNvSpPr>
          <p:nvPr>
            <p:ph idx="1"/>
          </p:nvPr>
        </p:nvSpPr>
        <p:spPr>
          <a:xfrm>
            <a:off x="838200" y="869144"/>
            <a:ext cx="11220450" cy="4023880"/>
          </a:xfrm>
        </p:spPr>
        <p:txBody>
          <a:bodyPr/>
          <a:lstStyle/>
          <a:p>
            <a:pPr marL="0" indent="0">
              <a:buNone/>
            </a:pPr>
            <a:r>
              <a:rPr lang="en-US" sz="1800" b="1" dirty="0"/>
              <a:t>Subject: “Weeks like this are why we have ARRM.”	</a:t>
            </a:r>
          </a:p>
          <a:p>
            <a:pPr marL="0" indent="0">
              <a:buNone/>
            </a:pPr>
            <a:r>
              <a:rPr lang="en-US" sz="1800" dirty="0"/>
              <a:t>Dear ,</a:t>
            </a:r>
          </a:p>
          <a:p>
            <a:pPr marL="0" indent="0">
              <a:buNone/>
            </a:pPr>
            <a:r>
              <a:rPr lang="en-US" sz="1800" dirty="0"/>
              <a:t>"Weeks like this are why we have ARRM." </a:t>
            </a:r>
          </a:p>
          <a:p>
            <a:pPr marL="0" indent="0">
              <a:buNone/>
            </a:pPr>
            <a:r>
              <a:rPr lang="en-US" sz="1800" dirty="0"/>
              <a:t>That's what we heard from one member last week in the wake of Governor Walz's announcement about a third-party audit on billing under 14 waiver service lines. </a:t>
            </a:r>
          </a:p>
          <a:p>
            <a:pPr marL="0" indent="0">
              <a:buNone/>
            </a:pPr>
            <a:r>
              <a:rPr lang="en-US" sz="1800" dirty="0"/>
              <a:t>ARRM rallied our response within minutes of learning about the announcement: we got together with providers to get our voices in the media across the state, and we are pressing our contacts at DHS for a meeting as soon as possible so we can get some clarity for our members. We also reached out to our contacts at the legislature to coordinate efforts, and we are preparing for the difficult conversations around fraud that are likely to arise during the 2026 Legislative Session. </a:t>
            </a:r>
          </a:p>
          <a:p>
            <a:pPr marL="0" indent="0">
              <a:buNone/>
            </a:pPr>
            <a:r>
              <a:rPr lang="en-US" sz="1800" dirty="0"/>
              <a:t>We know this is a challenging time for providers. ARRM can be part of the solution, but we are only as strong as our members. When you commit to renewing for 2026, you help ensure that we can rise to any challenge the new year brings. We won't charge you for your 2026 membership today, but having your commitment now helps us plan for the future.</a:t>
            </a:r>
          </a:p>
          <a:p>
            <a:pPr marL="0" indent="0">
              <a:buNone/>
            </a:pPr>
            <a:r>
              <a:rPr lang="en-US" sz="1800" dirty="0"/>
              <a:t>Let us know if you have any questions or encounter any issues with the form.</a:t>
            </a:r>
          </a:p>
          <a:p>
            <a:pPr marL="0" indent="0">
              <a:buNone/>
            </a:pPr>
            <a:r>
              <a:rPr lang="en-US" sz="1800" dirty="0"/>
              <a:t>Sincerely,</a:t>
            </a:r>
          </a:p>
          <a:p>
            <a:pPr marL="0" indent="0">
              <a:buNone/>
            </a:pPr>
            <a:r>
              <a:rPr lang="en-US" sz="1800" dirty="0"/>
              <a:t>Rachel Dyer</a:t>
            </a:r>
          </a:p>
          <a:p>
            <a:pPr marL="0" indent="0">
              <a:buNone/>
            </a:pPr>
            <a:r>
              <a:rPr lang="en-US" sz="1800" dirty="0"/>
              <a:t>Director of Finance, ARRM</a:t>
            </a:r>
            <a:endParaRPr lang="en-US" sz="1800" b="1" dirty="0"/>
          </a:p>
        </p:txBody>
      </p:sp>
      <p:sp>
        <p:nvSpPr>
          <p:cNvPr id="3" name="Title 2">
            <a:extLst>
              <a:ext uri="{FF2B5EF4-FFF2-40B4-BE49-F238E27FC236}">
                <a16:creationId xmlns:a16="http://schemas.microsoft.com/office/drawing/2014/main" id="{F4288686-7CDA-D7D2-EFA3-17A05995B79F}"/>
              </a:ext>
            </a:extLst>
          </p:cNvPr>
          <p:cNvSpPr>
            <a:spLocks noGrp="1"/>
          </p:cNvSpPr>
          <p:nvPr>
            <p:ph type="title"/>
          </p:nvPr>
        </p:nvSpPr>
        <p:spPr>
          <a:xfrm>
            <a:off x="838200" y="223616"/>
            <a:ext cx="10515600" cy="645528"/>
          </a:xfrm>
        </p:spPr>
        <p:txBody>
          <a:bodyPr/>
          <a:lstStyle/>
          <a:p>
            <a:r>
              <a:rPr lang="en-US" dirty="0"/>
              <a:t>Megan</a:t>
            </a:r>
          </a:p>
        </p:txBody>
      </p:sp>
    </p:spTree>
    <p:extLst>
      <p:ext uri="{BB962C8B-B14F-4D97-AF65-F5344CB8AC3E}">
        <p14:creationId xmlns:p14="http://schemas.microsoft.com/office/powerpoint/2010/main" val="1021512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292D7F-FA57-9A53-62A1-C1923ABE3CFF}"/>
              </a:ext>
            </a:extLst>
          </p:cNvPr>
          <p:cNvSpPr>
            <a:spLocks noGrp="1"/>
          </p:cNvSpPr>
          <p:nvPr>
            <p:ph type="title"/>
          </p:nvPr>
        </p:nvSpPr>
        <p:spPr/>
        <p:txBody>
          <a:bodyPr/>
          <a:lstStyle/>
          <a:p>
            <a:r>
              <a:rPr lang="en-US" dirty="0"/>
              <a:t>Comparison</a:t>
            </a:r>
          </a:p>
        </p:txBody>
      </p:sp>
      <p:pic>
        <p:nvPicPr>
          <p:cNvPr id="8" name="Content Placeholder 7">
            <a:extLst>
              <a:ext uri="{FF2B5EF4-FFF2-40B4-BE49-F238E27FC236}">
                <a16:creationId xmlns:a16="http://schemas.microsoft.com/office/drawing/2014/main" id="{20787B0A-FC9F-2C28-FA7E-5D846A84C45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03300" y="2293965"/>
            <a:ext cx="5181600" cy="2766957"/>
          </a:xfrm>
          <a:prstGeom prst="rect">
            <a:avLst/>
          </a:prstGeom>
        </p:spPr>
      </p:pic>
      <p:sp>
        <p:nvSpPr>
          <p:cNvPr id="6" name="Content Placeholder 5">
            <a:extLst>
              <a:ext uri="{FF2B5EF4-FFF2-40B4-BE49-F238E27FC236}">
                <a16:creationId xmlns:a16="http://schemas.microsoft.com/office/drawing/2014/main" id="{02019F1A-B13B-47A2-E704-85B4E55EE5CD}"/>
              </a:ext>
            </a:extLst>
          </p:cNvPr>
          <p:cNvSpPr>
            <a:spLocks noGrp="1"/>
          </p:cNvSpPr>
          <p:nvPr>
            <p:ph sz="half" idx="2"/>
          </p:nvPr>
        </p:nvSpPr>
        <p:spPr/>
        <p:txBody>
          <a:bodyPr/>
          <a:lstStyle/>
          <a:p>
            <a:r>
              <a:rPr lang="en-US" dirty="0"/>
              <a:t>ChatGPT email</a:t>
            </a:r>
          </a:p>
          <a:p>
            <a:pPr lvl="1"/>
            <a:r>
              <a:rPr lang="en-US" dirty="0"/>
              <a:t>Briefer</a:t>
            </a:r>
          </a:p>
          <a:p>
            <a:pPr lvl="1"/>
            <a:r>
              <a:rPr lang="en-US" dirty="0"/>
              <a:t>Not as detailed about what happened with the fraud allegations/the governor’s announcement </a:t>
            </a:r>
          </a:p>
          <a:p>
            <a:r>
              <a:rPr lang="en-US" dirty="0"/>
              <a:t>My email</a:t>
            </a:r>
          </a:p>
          <a:p>
            <a:pPr lvl="1"/>
            <a:r>
              <a:rPr lang="en-US" dirty="0"/>
              <a:t>Longer/less brief</a:t>
            </a:r>
          </a:p>
          <a:p>
            <a:pPr lvl="1"/>
            <a:r>
              <a:rPr lang="en-US" dirty="0"/>
              <a:t>More detailed</a:t>
            </a:r>
          </a:p>
          <a:p>
            <a:pPr lvl="1"/>
            <a:endParaRPr lang="en-US" dirty="0"/>
          </a:p>
        </p:txBody>
      </p:sp>
    </p:spTree>
    <p:extLst>
      <p:ext uri="{BB962C8B-B14F-4D97-AF65-F5344CB8AC3E}">
        <p14:creationId xmlns:p14="http://schemas.microsoft.com/office/powerpoint/2010/main" val="4290139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6D7CD8-2556-7D30-A2DB-0746794FB0BE}"/>
              </a:ext>
            </a:extLst>
          </p:cNvPr>
          <p:cNvSpPr>
            <a:spLocks noGrp="1"/>
          </p:cNvSpPr>
          <p:nvPr>
            <p:ph type="ctrTitle"/>
          </p:nvPr>
        </p:nvSpPr>
        <p:spPr/>
        <p:txBody>
          <a:bodyPr/>
          <a:lstStyle/>
          <a:p>
            <a:r>
              <a:rPr lang="en-US" dirty="0"/>
              <a:t>Some final thoughts</a:t>
            </a:r>
          </a:p>
        </p:txBody>
      </p:sp>
    </p:spTree>
    <p:extLst>
      <p:ext uri="{BB962C8B-B14F-4D97-AF65-F5344CB8AC3E}">
        <p14:creationId xmlns:p14="http://schemas.microsoft.com/office/powerpoint/2010/main" val="2551657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0ACE7F-FC3A-DE69-6C4B-42891EFD2D23}"/>
              </a:ext>
            </a:extLst>
          </p:cNvPr>
          <p:cNvSpPr>
            <a:spLocks noGrp="1"/>
          </p:cNvSpPr>
          <p:nvPr>
            <p:ph type="title"/>
          </p:nvPr>
        </p:nvSpPr>
        <p:spPr>
          <a:xfrm>
            <a:off x="1002576" y="588253"/>
            <a:ext cx="10515600" cy="645528"/>
          </a:xfrm>
        </p:spPr>
        <p:txBody>
          <a:bodyPr/>
          <a:lstStyle/>
          <a:p>
            <a:r>
              <a:rPr lang="en-US" dirty="0"/>
              <a:t>Questions?</a:t>
            </a:r>
          </a:p>
        </p:txBody>
      </p:sp>
      <p:sp>
        <p:nvSpPr>
          <p:cNvPr id="5" name="Content Placeholder 4">
            <a:extLst>
              <a:ext uri="{FF2B5EF4-FFF2-40B4-BE49-F238E27FC236}">
                <a16:creationId xmlns:a16="http://schemas.microsoft.com/office/drawing/2014/main" id="{7F403995-1AB6-05AA-947F-B8D8E3C28E64}"/>
              </a:ext>
            </a:extLst>
          </p:cNvPr>
          <p:cNvSpPr>
            <a:spLocks noGrp="1"/>
          </p:cNvSpPr>
          <p:nvPr>
            <p:ph sz="half" idx="1"/>
          </p:nvPr>
        </p:nvSpPr>
        <p:spPr>
          <a:xfrm>
            <a:off x="6096000" y="588253"/>
            <a:ext cx="5181600" cy="645528"/>
          </a:xfrm>
        </p:spPr>
        <p:txBody>
          <a:bodyPr/>
          <a:lstStyle/>
          <a:p>
            <a:r>
              <a:rPr lang="en-US" dirty="0"/>
              <a:t>Get in touch with me!</a:t>
            </a:r>
          </a:p>
          <a:p>
            <a:r>
              <a:rPr lang="en-US" dirty="0"/>
              <a:t>Email: </a:t>
            </a:r>
            <a:r>
              <a:rPr lang="en-US" dirty="0">
                <a:hlinkClick r:id="rId2"/>
              </a:rPr>
              <a:t>mpetersen@arrm.org</a:t>
            </a:r>
            <a:endParaRPr lang="en-US" dirty="0"/>
          </a:p>
          <a:p>
            <a:r>
              <a:rPr lang="en-US" dirty="0"/>
              <a:t>LinkedIn: </a:t>
            </a:r>
          </a:p>
        </p:txBody>
      </p:sp>
      <p:pic>
        <p:nvPicPr>
          <p:cNvPr id="12" name="Picture 11">
            <a:extLst>
              <a:ext uri="{FF2B5EF4-FFF2-40B4-BE49-F238E27FC236}">
                <a16:creationId xmlns:a16="http://schemas.microsoft.com/office/drawing/2014/main" id="{765BE16B-39F3-1805-D42A-5454A359D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434" y="2089559"/>
            <a:ext cx="2678882" cy="2678882"/>
          </a:xfrm>
          <a:prstGeom prst="rect">
            <a:avLst/>
          </a:prstGeom>
        </p:spPr>
      </p:pic>
      <p:pic>
        <p:nvPicPr>
          <p:cNvPr id="7" name="Content Placeholder 6">
            <a:extLst>
              <a:ext uri="{FF2B5EF4-FFF2-40B4-BE49-F238E27FC236}">
                <a16:creationId xmlns:a16="http://schemas.microsoft.com/office/drawing/2014/main" id="{74CFEA74-0BB8-7FC3-DE75-AC022619CC6A}"/>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1002576" y="1233781"/>
            <a:ext cx="4070869" cy="5140908"/>
          </a:xfrm>
          <a:prstGeom prst="rect">
            <a:avLst/>
          </a:prstGeom>
        </p:spPr>
      </p:pic>
      <p:sp>
        <p:nvSpPr>
          <p:cNvPr id="8" name="Title 4">
            <a:extLst>
              <a:ext uri="{FF2B5EF4-FFF2-40B4-BE49-F238E27FC236}">
                <a16:creationId xmlns:a16="http://schemas.microsoft.com/office/drawing/2014/main" id="{FFDAEBFA-BB70-F49F-CEC5-5E1665D61925}"/>
              </a:ext>
            </a:extLst>
          </p:cNvPr>
          <p:cNvSpPr txBox="1">
            <a:spLocks/>
          </p:cNvSpPr>
          <p:nvPr/>
        </p:nvSpPr>
        <p:spPr>
          <a:xfrm>
            <a:off x="6096000" y="4979179"/>
            <a:ext cx="5247750" cy="2227176"/>
          </a:xfrm>
          <a:prstGeom prst="rect">
            <a:avLst/>
          </a:prstGeom>
        </p:spPr>
        <p:txBody>
          <a:bodyPr/>
          <a:lstStyle>
            <a:lvl1pPr algn="l" defTabSz="914400" rtl="0" eaLnBrk="1" latinLnBrk="0" hangingPunct="1">
              <a:lnSpc>
                <a:spcPct val="90000"/>
              </a:lnSpc>
              <a:spcBef>
                <a:spcPct val="0"/>
              </a:spcBef>
              <a:buNone/>
              <a:defRPr sz="3200" b="1" i="0" kern="1200">
                <a:solidFill>
                  <a:srgbClr val="202425"/>
                </a:solidFill>
                <a:latin typeface="Aptos ExtraBold" panose="020B0004020202020204" pitchFamily="34" charset="0"/>
                <a:ea typeface="Open Sans Extrabold" panose="020B0906030804020204" pitchFamily="34" charset="0"/>
                <a:cs typeface="Open Sans Extrabold" panose="020B0906030804020204" pitchFamily="34" charset="0"/>
              </a:defRPr>
            </a:lvl1pPr>
          </a:lstStyle>
          <a:p>
            <a:r>
              <a:rPr lang="en-US" sz="2400" dirty="0">
                <a:solidFill>
                  <a:srgbClr val="3D4446"/>
                </a:solidFill>
              </a:rPr>
              <a:t>Don’t forget to take the Super Forum survey in the </a:t>
            </a:r>
            <a:r>
              <a:rPr lang="en-US" sz="2400" dirty="0">
                <a:solidFill>
                  <a:srgbClr val="FF6600"/>
                </a:solidFill>
              </a:rPr>
              <a:t>mobile app</a:t>
            </a:r>
            <a:r>
              <a:rPr lang="en-US" sz="2400" dirty="0"/>
              <a:t>! </a:t>
            </a:r>
          </a:p>
        </p:txBody>
      </p:sp>
    </p:spTree>
    <p:extLst>
      <p:ext uri="{BB962C8B-B14F-4D97-AF65-F5344CB8AC3E}">
        <p14:creationId xmlns:p14="http://schemas.microsoft.com/office/powerpoint/2010/main" val="736397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613A62-CC37-C84A-B613-FA9279E407B6}"/>
              </a:ext>
            </a:extLst>
          </p:cNvPr>
          <p:cNvSpPr>
            <a:spLocks noGrp="1"/>
          </p:cNvSpPr>
          <p:nvPr>
            <p:ph type="ctrTitle"/>
          </p:nvPr>
        </p:nvSpPr>
        <p:spPr>
          <a:xfrm>
            <a:off x="887718" y="778647"/>
            <a:ext cx="9144000" cy="1753735"/>
          </a:xfrm>
        </p:spPr>
        <p:txBody>
          <a:bodyPr>
            <a:noAutofit/>
          </a:bodyPr>
          <a:lstStyle/>
          <a:p>
            <a:pPr algn="l">
              <a:lnSpc>
                <a:spcPct val="100000"/>
              </a:lnSpc>
            </a:pPr>
            <a:r>
              <a:rPr lang="en-US" sz="8000" dirty="0">
                <a:latin typeface="Aptos Black" panose="020B0004020202020204" pitchFamily="34" charset="0"/>
              </a:rPr>
              <a:t>thank you! </a:t>
            </a:r>
            <a:endParaRPr lang="en-US" b="0" spc="300" dirty="0">
              <a:latin typeface="Aptos" panose="020B0004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793613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CONNECT SLIDE" val="ZgOcYlHi"/>
  <p:tag name="ARTICULATE_DESIGN_ID_2_CONTENT SLIDES" val="fJs4UBTs"/>
  <p:tag name="ARTICULATE_DESIGN_ID_CONTENT SLIDES" val="LQS1z2F1"/>
  <p:tag name="ARTICULATE_DESIGN_ID_SCREEN CAPTURE SLIDE" val="vTS4Dsoc"/>
  <p:tag name="ARTICULATE_DESIGN_ID_SPINNER SLIDE" val="coh2kLbB"/>
  <p:tag name="ARTICULATE_DESIGN_ID_HI, START HERE!" val="rikHRZX1"/>
  <p:tag name="ARTICULATE_PROJECT_OPEN" val="0"/>
  <p:tag name="ARTICULATE_DESIGN_ID_1_CONTENT SLIDES" val="ban8rJGy"/>
  <p:tag name="ARTICULATE_SLIDE_COUNT" val="11"/>
</p:tagLst>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Forum presentation" id="{D0AA9BCB-3180-407D-A1A8-F4652F93A329}" vid="{548E3472-2A1E-4499-9884-7CD0B5D8A34A}"/>
    </a:ext>
  </a:extLst>
</a:theme>
</file>

<file path=ppt/theme/theme2.xml><?xml version="1.0" encoding="utf-8"?>
<a:theme xmlns:a="http://schemas.openxmlformats.org/drawingml/2006/main" name="Hi, Start Here!">
  <a:themeElements>
    <a:clrScheme name="Custom 1">
      <a:dk1>
        <a:srgbClr val="F58026"/>
      </a:dk1>
      <a:lt1>
        <a:sysClr val="window" lastClr="FFFFFF"/>
      </a:lt1>
      <a:dk2>
        <a:srgbClr val="F58026"/>
      </a:dk2>
      <a:lt2>
        <a:srgbClr val="FFFFFF"/>
      </a:lt2>
      <a:accent1>
        <a:srgbClr val="F15B27"/>
      </a:accent1>
      <a:accent2>
        <a:srgbClr val="F58026"/>
      </a:accent2>
      <a:accent3>
        <a:srgbClr val="1E5B61"/>
      </a:accent3>
      <a:accent4>
        <a:srgbClr val="6AA5A3"/>
      </a:accent4>
      <a:accent5>
        <a:srgbClr val="446831"/>
      </a:accent5>
      <a:accent6>
        <a:srgbClr val="ED2680"/>
      </a:accent6>
      <a:hlink>
        <a:srgbClr val="F15B27"/>
      </a:hlink>
      <a:folHlink>
        <a:srgbClr val="1E5B6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Forum presentation" id="{D0AA9BCB-3180-407D-A1A8-F4652F93A329}" vid="{D326A363-12BE-4258-9982-05F2B37C2631}"/>
    </a:ext>
  </a:extLst>
</a:theme>
</file>

<file path=ppt/theme/theme3.xml><?xml version="1.0" encoding="utf-8"?>
<a:theme xmlns:a="http://schemas.openxmlformats.org/drawingml/2006/main" name="1_Hi, Start Here!">
  <a:themeElements>
    <a:clrScheme name="Custom 1">
      <a:dk1>
        <a:srgbClr val="F58026"/>
      </a:dk1>
      <a:lt1>
        <a:sysClr val="window" lastClr="FFFFFF"/>
      </a:lt1>
      <a:dk2>
        <a:srgbClr val="F58026"/>
      </a:dk2>
      <a:lt2>
        <a:srgbClr val="FFFFFF"/>
      </a:lt2>
      <a:accent1>
        <a:srgbClr val="F15B27"/>
      </a:accent1>
      <a:accent2>
        <a:srgbClr val="F58026"/>
      </a:accent2>
      <a:accent3>
        <a:srgbClr val="1E5B61"/>
      </a:accent3>
      <a:accent4>
        <a:srgbClr val="6AA5A3"/>
      </a:accent4>
      <a:accent5>
        <a:srgbClr val="446831"/>
      </a:accent5>
      <a:accent6>
        <a:srgbClr val="ED2680"/>
      </a:accent6>
      <a:hlink>
        <a:srgbClr val="F15B27"/>
      </a:hlink>
      <a:folHlink>
        <a:srgbClr val="1E5B6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Forum presentation" id="{D0AA9BCB-3180-407D-A1A8-F4652F93A329}" vid="{8CC42A8B-FC10-44BE-A0DA-69B702BC66DC}"/>
    </a:ext>
  </a:extLst>
</a:theme>
</file>

<file path=ppt/theme/theme4.xml><?xml version="1.0" encoding="utf-8"?>
<a:theme xmlns:a="http://schemas.openxmlformats.org/drawingml/2006/main" name="2_Hi, Start Here!">
  <a:themeElements>
    <a:clrScheme name="Custom 1">
      <a:dk1>
        <a:srgbClr val="F58026"/>
      </a:dk1>
      <a:lt1>
        <a:sysClr val="window" lastClr="FFFFFF"/>
      </a:lt1>
      <a:dk2>
        <a:srgbClr val="F58026"/>
      </a:dk2>
      <a:lt2>
        <a:srgbClr val="FFFFFF"/>
      </a:lt2>
      <a:accent1>
        <a:srgbClr val="F15B27"/>
      </a:accent1>
      <a:accent2>
        <a:srgbClr val="F58026"/>
      </a:accent2>
      <a:accent3>
        <a:srgbClr val="1E5B61"/>
      </a:accent3>
      <a:accent4>
        <a:srgbClr val="6AA5A3"/>
      </a:accent4>
      <a:accent5>
        <a:srgbClr val="446831"/>
      </a:accent5>
      <a:accent6>
        <a:srgbClr val="ED2680"/>
      </a:accent6>
      <a:hlink>
        <a:srgbClr val="F15B27"/>
      </a:hlink>
      <a:folHlink>
        <a:srgbClr val="1E5B6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Forum presentation" id="{D0AA9BCB-3180-407D-A1A8-F4652F93A329}" vid="{9C48EAF4-BFB7-4B75-85FE-7FE81E66A5A5}"/>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Forum presentation" id="{D0AA9BCB-3180-407D-A1A8-F4652F93A329}" vid="{C9870724-0AA0-48F4-BCEB-F97BBD46C105}"/>
    </a:ext>
  </a:ext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Forum presentation" id="{D0AA9BCB-3180-407D-A1A8-F4652F93A329}" vid="{6853280E-DC47-4E35-9438-7C38563F3B1B}"/>
    </a:ext>
  </a:ext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Forum presentation" id="{D0AA9BCB-3180-407D-A1A8-F4652F93A329}" vid="{66090F56-48B3-482C-816F-BE79C6B8EC23}"/>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79bc4f5-8292-4a3c-bcf7-82411dda012c" xsi:nil="true"/>
    <lcf76f155ced4ddcb4097134ff3c332f xmlns="cd020822-8cb3-4302-a07e-5e978010ec3d">
      <Terms xmlns="http://schemas.microsoft.com/office/infopath/2007/PartnerControls"/>
    </lcf76f155ced4ddcb4097134ff3c332f>
    <Company xmlns="cd020822-8cb3-4302-a07e-5e978010ec3d" xsi:nil="true"/>
    <SharedWithUsers xmlns="279bc4f5-8292-4a3c-bcf7-82411dda012c">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945906A4DEEF4297C8443B60C0AE59" ma:contentTypeVersion="16" ma:contentTypeDescription="Create a new document." ma:contentTypeScope="" ma:versionID="3b80511692a7bf9a9e6cc40d2e86c5bb">
  <xsd:schema xmlns:xsd="http://www.w3.org/2001/XMLSchema" xmlns:xs="http://www.w3.org/2001/XMLSchema" xmlns:p="http://schemas.microsoft.com/office/2006/metadata/properties" xmlns:ns2="cd020822-8cb3-4302-a07e-5e978010ec3d" xmlns:ns3="279bc4f5-8292-4a3c-bcf7-82411dda012c" targetNamespace="http://schemas.microsoft.com/office/2006/metadata/properties" ma:root="true" ma:fieldsID="fc839368964f07c31b08744c3daff357" ns2:_="" ns3:_="">
    <xsd:import namespace="cd020822-8cb3-4302-a07e-5e978010ec3d"/>
    <xsd:import namespace="279bc4f5-8292-4a3c-bcf7-82411dda012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Company"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020822-8cb3-4302-a07e-5e978010ec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fa13cd6-6290-4305-92c5-7f1e8c95f3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Company" ma:index="21" nillable="true" ma:displayName="Company" ma:format="Dropdown" ma:internalName="Company">
      <xsd:simpleType>
        <xsd:restriction base="dms:Text">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9bc4f5-8292-4a3c-bcf7-82411dda012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8aea682-1ba1-410d-affa-c1d5157d9403}" ma:internalName="TaxCatchAll" ma:showField="CatchAllData" ma:web="279bc4f5-8292-4a3c-bcf7-82411dda01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3B26B9-C488-4CAF-AEA1-E932724176A1}">
  <ds:schemaRefs>
    <ds:schemaRef ds:uri="http://purl.org/dc/terms/"/>
    <ds:schemaRef ds:uri="71098f17-eda3-4523-a43e-ae7ed5b58c09"/>
    <ds:schemaRef ds:uri="http://www.w3.org/XML/1998/namespace"/>
    <ds:schemaRef ds:uri="http://purl.org/dc/elements/1.1/"/>
    <ds:schemaRef ds:uri="http://purl.org/dc/dcmitype/"/>
    <ds:schemaRef ds:uri="http://schemas.microsoft.com/office/2006/documentManagement/types"/>
    <ds:schemaRef ds:uri="9b7f8afd-3449-479b-8a80-03da2c9b4e25"/>
    <ds:schemaRef ds:uri="http://schemas.microsoft.com/office/infopath/2007/PartnerControls"/>
    <ds:schemaRef ds:uri="http://schemas.openxmlformats.org/package/2006/metadata/core-properties"/>
    <ds:schemaRef ds:uri="http://schemas.microsoft.com/office/2006/metadata/properties"/>
    <ds:schemaRef ds:uri="279bc4f5-8292-4a3c-bcf7-82411dda012c"/>
    <ds:schemaRef ds:uri="cd020822-8cb3-4302-a07e-5e978010ec3d"/>
  </ds:schemaRefs>
</ds:datastoreItem>
</file>

<file path=customXml/itemProps2.xml><?xml version="1.0" encoding="utf-8"?>
<ds:datastoreItem xmlns:ds="http://schemas.openxmlformats.org/officeDocument/2006/customXml" ds:itemID="{37F4B3B6-4832-4C72-B4A3-31B9000D70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020822-8cb3-4302-a07e-5e978010ec3d"/>
    <ds:schemaRef ds:uri="279bc4f5-8292-4a3c-bcf7-82411dda01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D84F6D-CEA2-443F-BD3C-9DAA279AA6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SuperForum presentation</Template>
  <TotalTime>680</TotalTime>
  <Words>3090</Words>
  <Application>Microsoft Office PowerPoint</Application>
  <PresentationFormat>Widescreen</PresentationFormat>
  <Paragraphs>146</Paragraphs>
  <Slides>18</Slides>
  <Notes>15</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18</vt:i4>
      </vt:variant>
    </vt:vector>
  </HeadingPairs>
  <TitlesOfParts>
    <vt:vector size="32" baseType="lpstr">
      <vt:lpstr>Aptos</vt:lpstr>
      <vt:lpstr>Aptos Black</vt:lpstr>
      <vt:lpstr>Aptos ExtraBold</vt:lpstr>
      <vt:lpstr>Arial</vt:lpstr>
      <vt:lpstr>Calibri</vt:lpstr>
      <vt:lpstr>Open Sans</vt:lpstr>
      <vt:lpstr>Open Sans Light</vt:lpstr>
      <vt:lpstr>1_Custom Design</vt:lpstr>
      <vt:lpstr>Hi, Start Here!</vt:lpstr>
      <vt:lpstr>1_Hi, Start Here!</vt:lpstr>
      <vt:lpstr>2_Hi, Start Here!</vt:lpstr>
      <vt:lpstr>Custom Design</vt:lpstr>
      <vt:lpstr>2_Custom Design</vt:lpstr>
      <vt:lpstr>3_Custom Design</vt:lpstr>
      <vt:lpstr>Building Value</vt:lpstr>
      <vt:lpstr>PowerPoint Presentation</vt:lpstr>
      <vt:lpstr>PowerPoint Presentation</vt:lpstr>
      <vt:lpstr>What do we mean when we say “AI”?</vt:lpstr>
      <vt:lpstr>Quality, quantity, or a secret third thing</vt:lpstr>
      <vt:lpstr>AI;DR</vt:lpstr>
      <vt:lpstr>AI;DR</vt:lpstr>
      <vt:lpstr>AI;DR</vt:lpstr>
      <vt:lpstr>Member Renewal Campaigns</vt:lpstr>
      <vt:lpstr>ChatGPT</vt:lpstr>
      <vt:lpstr>Megan</vt:lpstr>
      <vt:lpstr>Comparison</vt:lpstr>
      <vt:lpstr>Chat example 2</vt:lpstr>
      <vt:lpstr>Megan</vt:lpstr>
      <vt:lpstr>Comparison</vt:lpstr>
      <vt:lpstr>Some final thoughts</vt:lpstr>
      <vt:lpstr>Questions?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Petersen</dc:creator>
  <cp:lastModifiedBy>Megan Petersen</cp:lastModifiedBy>
  <cp:revision>1</cp:revision>
  <cp:lastPrinted>2017-09-27T20:47:49Z</cp:lastPrinted>
  <dcterms:created xsi:type="dcterms:W3CDTF">2026-04-28T02:10:05Z</dcterms:created>
  <dcterms:modified xsi:type="dcterms:W3CDTF">2026-04-28T13:30:59Z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0x0101005B945906A4DEEF4297C8443B60C0AE59</vt:lpwstr>
  </property>
  <property fmtid="{D5CDD505-2E9C-101B-9397-08002B2CF9AE}" pid="3" name="ArticulateGUID">
    <vt:lpwstr>635FDBE5-3F76-400F-BF61-8201F4A3D18D</vt:lpwstr>
  </property>
  <property fmtid="{D5CDD505-2E9C-101B-9397-08002B2CF9AE}" pid="4" name="ArticulatePath">
    <vt:lpwstr>HL_2017 Super Forum Speaker Slides_Template (1)</vt:lpwstr>
  </property>
  <property fmtid="{D5CDD505-2E9C-101B-9397-08002B2CF9AE}" pid="5" name="Order">
    <vt:r8>13996800</vt:r8>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y fmtid="{D5CDD505-2E9C-101B-9397-08002B2CF9AE}" pid="14" name="MediaServiceImageTags">
    <vt:lpwstr/>
  </property>
</Properties>
</file>